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53" r:id="rId1"/>
    <p:sldMasterId id="2147486760" r:id="rId2"/>
  </p:sldMasterIdLst>
  <p:notesMasterIdLst>
    <p:notesMasterId r:id="rId15"/>
  </p:notesMasterIdLst>
  <p:handoutMasterIdLst>
    <p:handoutMasterId r:id="rId16"/>
  </p:handoutMasterIdLst>
  <p:sldIdLst>
    <p:sldId id="701" r:id="rId3"/>
    <p:sldId id="729" r:id="rId4"/>
    <p:sldId id="732" r:id="rId5"/>
    <p:sldId id="741" r:id="rId6"/>
    <p:sldId id="730" r:id="rId7"/>
    <p:sldId id="742" r:id="rId8"/>
    <p:sldId id="744" r:id="rId9"/>
    <p:sldId id="743" r:id="rId10"/>
    <p:sldId id="745" r:id="rId11"/>
    <p:sldId id="736" r:id="rId12"/>
    <p:sldId id="737" r:id="rId13"/>
    <p:sldId id="738" r:id="rId14"/>
  </p:sldIdLst>
  <p:sldSz cx="9144000" cy="6858000" type="letter"/>
  <p:notesSz cx="7010400" cy="9296400"/>
  <p:defaultTextStyle>
    <a:defPPr>
      <a:defRPr lang="en-GB"/>
    </a:defPPr>
    <a:lvl1pPr algn="l" rtl="0" eaLnBrk="0" fontAlgn="base" hangingPunct="0">
      <a:spcBef>
        <a:spcPct val="0"/>
      </a:spcBef>
      <a:spcAft>
        <a:spcPct val="0"/>
      </a:spcAft>
      <a:defRPr sz="1000" b="1" kern="1200" baseline="-250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000" b="1" kern="1200" baseline="-250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baseline="-250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baseline="-250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baseline="-250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1000" b="1" kern="1200" baseline="-250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1000" b="1" kern="1200" baseline="-250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1000" b="1" kern="1200" baseline="-250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1000" b="1" kern="1200" baseline="-250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58">
          <p15:clr>
            <a:srgbClr val="A4A3A4"/>
          </p15:clr>
        </p15:guide>
        <p15:guide id="2" orient="horz" pos="3651">
          <p15:clr>
            <a:srgbClr val="A4A3A4"/>
          </p15:clr>
        </p15:guide>
        <p15:guide id="3" orient="horz">
          <p15:clr>
            <a:srgbClr val="A4A3A4"/>
          </p15:clr>
        </p15:guide>
        <p15:guide id="4" orient="horz" pos="4146">
          <p15:clr>
            <a:srgbClr val="A4A3A4"/>
          </p15:clr>
        </p15:guide>
        <p15:guide id="5" orient="horz" pos="4144">
          <p15:clr>
            <a:srgbClr val="A4A3A4"/>
          </p15:clr>
        </p15:guide>
        <p15:guide id="6" orient="horz" pos="3966">
          <p15:clr>
            <a:srgbClr val="A4A3A4"/>
          </p15:clr>
        </p15:guide>
        <p15:guide id="7" orient="horz" pos="2413">
          <p15:clr>
            <a:srgbClr val="A4A3A4"/>
          </p15:clr>
        </p15:guide>
        <p15:guide id="8" pos="1265">
          <p15:clr>
            <a:srgbClr val="A4A3A4"/>
          </p15:clr>
        </p15:guide>
        <p15:guide id="9" pos="5751">
          <p15:clr>
            <a:srgbClr val="A4A3A4"/>
          </p15:clr>
        </p15:guide>
        <p15:guide id="10" pos="5341">
          <p15:clr>
            <a:srgbClr val="A4A3A4"/>
          </p15:clr>
        </p15:guide>
      </p15:sldGuideLst>
    </p:ext>
    <p:ext uri="{2D200454-40CA-4A62-9FC3-DE9A4176ACB9}">
      <p15:notesGuideLst xmlns:p15="http://schemas.microsoft.com/office/powerpoint/2012/main" xmlns="">
        <p15:guide id="1" orient="horz" pos="2766" userDrawn="1">
          <p15:clr>
            <a:srgbClr val="A4A3A4"/>
          </p15:clr>
        </p15:guide>
        <p15:guide id="2" pos="885" userDrawn="1">
          <p15:clr>
            <a:srgbClr val="A4A3A4"/>
          </p15:clr>
        </p15:guide>
        <p15:guide id="3" pos="73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B2808"/>
    <a:srgbClr val="1F8931"/>
    <a:srgbClr val="77A9CF"/>
    <a:srgbClr val="DDDDDD"/>
    <a:srgbClr val="6A9BCC"/>
    <a:srgbClr val="7A9ED4"/>
    <a:srgbClr val="CA9F32"/>
    <a:srgbClr val="6BA2CB"/>
    <a:srgbClr val="709C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02" autoAdjust="0"/>
    <p:restoredTop sz="95000" autoAdjust="0"/>
  </p:normalViewPr>
  <p:slideViewPr>
    <p:cSldViewPr snapToGrid="0">
      <p:cViewPr varScale="1">
        <p:scale>
          <a:sx n="144" d="100"/>
          <a:sy n="144" d="100"/>
        </p:scale>
        <p:origin x="-896" y="-104"/>
      </p:cViewPr>
      <p:guideLst>
        <p:guide orient="horz" pos="258"/>
        <p:guide orient="horz" pos="3651"/>
        <p:guide orient="horz"/>
        <p:guide orient="horz" pos="4146"/>
        <p:guide orient="horz" pos="4144"/>
        <p:guide orient="horz" pos="3966"/>
        <p:guide orient="horz" pos="2413"/>
        <p:guide pos="1265"/>
        <p:guide pos="5751"/>
        <p:guide pos="5341"/>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50" d="100"/>
          <a:sy n="150" d="100"/>
        </p:scale>
        <p:origin x="-1312" y="2168"/>
      </p:cViewPr>
      <p:guideLst>
        <p:guide orient="horz" pos="2766"/>
        <p:guide pos="885"/>
        <p:guide pos="73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44230" cy="462669"/>
          </a:xfrm>
          <a:prstGeom prst="rect">
            <a:avLst/>
          </a:prstGeom>
          <a:noFill/>
          <a:ln w="9525">
            <a:noFill/>
            <a:miter lim="800000"/>
            <a:headEnd/>
            <a:tailEnd/>
          </a:ln>
          <a:effectLst/>
        </p:spPr>
        <p:txBody>
          <a:bodyPr vert="horz" wrap="square" lIns="90950" tIns="45474" rIns="90950" bIns="45474" numCol="1" anchor="t" anchorCtr="0" compatLnSpc="1">
            <a:prstTxWarp prst="textNoShape">
              <a:avLst/>
            </a:prstTxWarp>
          </a:bodyPr>
          <a:lstStyle>
            <a:lvl1pPr defTabSz="906694" eaLnBrk="0" hangingPunct="0">
              <a:defRPr sz="1200" b="0" baseline="0">
                <a:latin typeface="Verdana" pitchFamily="34" charset="0"/>
                <a:ea typeface="+mn-ea"/>
              </a:defRPr>
            </a:lvl1pPr>
          </a:lstStyle>
          <a:p>
            <a:pPr>
              <a:defRPr/>
            </a:pPr>
            <a:endParaRPr lang="en-GB"/>
          </a:p>
        </p:txBody>
      </p:sp>
      <p:sp>
        <p:nvSpPr>
          <p:cNvPr id="10243" name="Rectangle 3"/>
          <p:cNvSpPr>
            <a:spLocks noGrp="1" noChangeArrowheads="1"/>
          </p:cNvSpPr>
          <p:nvPr>
            <p:ph type="dt" sz="quarter" idx="1"/>
          </p:nvPr>
        </p:nvSpPr>
        <p:spPr bwMode="auto">
          <a:xfrm>
            <a:off x="3966171" y="0"/>
            <a:ext cx="3044229" cy="462669"/>
          </a:xfrm>
          <a:prstGeom prst="rect">
            <a:avLst/>
          </a:prstGeom>
          <a:noFill/>
          <a:ln w="9525">
            <a:noFill/>
            <a:miter lim="800000"/>
            <a:headEnd/>
            <a:tailEnd/>
          </a:ln>
          <a:effectLst/>
        </p:spPr>
        <p:txBody>
          <a:bodyPr vert="horz" wrap="square" lIns="90950" tIns="45474" rIns="90950" bIns="45474" numCol="1" anchor="t" anchorCtr="0" compatLnSpc="1">
            <a:prstTxWarp prst="textNoShape">
              <a:avLst/>
            </a:prstTxWarp>
          </a:bodyPr>
          <a:lstStyle>
            <a:lvl1pPr algn="r" defTabSz="906694" eaLnBrk="0" hangingPunct="0">
              <a:defRPr sz="1200" b="0" baseline="0">
                <a:latin typeface="Verdana" pitchFamily="34" charset="0"/>
                <a:ea typeface="+mn-ea"/>
              </a:defRPr>
            </a:lvl1pPr>
          </a:lstStyle>
          <a:p>
            <a:pPr>
              <a:defRPr/>
            </a:pPr>
            <a:endParaRPr lang="en-GB"/>
          </a:p>
        </p:txBody>
      </p:sp>
      <p:sp>
        <p:nvSpPr>
          <p:cNvPr id="10244" name="Rectangle 4"/>
          <p:cNvSpPr>
            <a:spLocks noGrp="1" noChangeArrowheads="1"/>
          </p:cNvSpPr>
          <p:nvPr>
            <p:ph type="ftr" sz="quarter" idx="2"/>
          </p:nvPr>
        </p:nvSpPr>
        <p:spPr bwMode="auto">
          <a:xfrm>
            <a:off x="0" y="8833733"/>
            <a:ext cx="3044230" cy="462668"/>
          </a:xfrm>
          <a:prstGeom prst="rect">
            <a:avLst/>
          </a:prstGeom>
          <a:noFill/>
          <a:ln w="9525">
            <a:noFill/>
            <a:miter lim="800000"/>
            <a:headEnd/>
            <a:tailEnd/>
          </a:ln>
          <a:effectLst/>
        </p:spPr>
        <p:txBody>
          <a:bodyPr vert="horz" wrap="square" lIns="90950" tIns="45474" rIns="90950" bIns="45474" numCol="1" anchor="b" anchorCtr="0" compatLnSpc="1">
            <a:prstTxWarp prst="textNoShape">
              <a:avLst/>
            </a:prstTxWarp>
          </a:bodyPr>
          <a:lstStyle>
            <a:lvl1pPr defTabSz="906694" eaLnBrk="0" hangingPunct="0">
              <a:defRPr sz="1200" b="0" baseline="0">
                <a:latin typeface="Verdana" pitchFamily="34" charset="0"/>
                <a:ea typeface="+mn-ea"/>
              </a:defRPr>
            </a:lvl1pPr>
          </a:lstStyle>
          <a:p>
            <a:pPr>
              <a:defRPr/>
            </a:pPr>
            <a:endParaRPr lang="en-GB"/>
          </a:p>
        </p:txBody>
      </p:sp>
      <p:sp>
        <p:nvSpPr>
          <p:cNvPr id="10245" name="Rectangle 5"/>
          <p:cNvSpPr>
            <a:spLocks noGrp="1" noChangeArrowheads="1"/>
          </p:cNvSpPr>
          <p:nvPr>
            <p:ph type="sldNum" sz="quarter" idx="3"/>
          </p:nvPr>
        </p:nvSpPr>
        <p:spPr bwMode="auto">
          <a:xfrm>
            <a:off x="3966171" y="8833733"/>
            <a:ext cx="3044229" cy="462668"/>
          </a:xfrm>
          <a:prstGeom prst="rect">
            <a:avLst/>
          </a:prstGeom>
          <a:noFill/>
          <a:ln w="9525">
            <a:noFill/>
            <a:miter lim="800000"/>
            <a:headEnd/>
            <a:tailEnd/>
          </a:ln>
          <a:effectLst/>
        </p:spPr>
        <p:txBody>
          <a:bodyPr vert="horz" wrap="square" lIns="90950" tIns="45474" rIns="90950" bIns="45474" numCol="1" anchor="b" anchorCtr="0" compatLnSpc="1">
            <a:prstTxWarp prst="textNoShape">
              <a:avLst/>
            </a:prstTxWarp>
          </a:bodyPr>
          <a:lstStyle>
            <a:lvl1pPr algn="r" defTabSz="906694" eaLnBrk="0" hangingPunct="0">
              <a:defRPr sz="1200" b="0" baseline="0"/>
            </a:lvl1pPr>
          </a:lstStyle>
          <a:p>
            <a:pPr>
              <a:defRPr/>
            </a:pPr>
            <a:fld id="{5A0316AA-0E75-456D-8E56-6404450374A8}" type="slidenum">
              <a:rPr lang="en-GB"/>
              <a:pPr>
                <a:defRPr/>
              </a:pPr>
              <a:t>‹#›</a:t>
            </a:fld>
            <a:endParaRPr lang="en-GB"/>
          </a:p>
        </p:txBody>
      </p:sp>
    </p:spTree>
    <p:extLst>
      <p:ext uri="{BB962C8B-B14F-4D97-AF65-F5344CB8AC3E}">
        <p14:creationId xmlns:p14="http://schemas.microsoft.com/office/powerpoint/2010/main" val="3798964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44230" cy="462669"/>
          </a:xfrm>
          <a:prstGeom prst="rect">
            <a:avLst/>
          </a:prstGeom>
          <a:noFill/>
          <a:ln w="9525">
            <a:noFill/>
            <a:miter lim="800000"/>
            <a:headEnd/>
            <a:tailEnd/>
          </a:ln>
          <a:effectLst/>
        </p:spPr>
        <p:txBody>
          <a:bodyPr vert="horz" wrap="square" lIns="90950" tIns="45474" rIns="90950" bIns="45474" numCol="1" anchor="t" anchorCtr="0" compatLnSpc="1">
            <a:prstTxWarp prst="textNoShape">
              <a:avLst/>
            </a:prstTxWarp>
          </a:bodyPr>
          <a:lstStyle>
            <a:lvl1pPr defTabSz="906694" eaLnBrk="0" hangingPunct="0">
              <a:defRPr sz="1200" b="0" baseline="0">
                <a:latin typeface="Verdana" pitchFamily="34" charset="0"/>
                <a:ea typeface="+mn-ea"/>
              </a:defRPr>
            </a:lvl1pPr>
          </a:lstStyle>
          <a:p>
            <a:pPr>
              <a:defRPr/>
            </a:pPr>
            <a:endParaRPr lang="en-GB"/>
          </a:p>
        </p:txBody>
      </p:sp>
      <p:sp>
        <p:nvSpPr>
          <p:cNvPr id="15363" name="Rectangle 3"/>
          <p:cNvSpPr>
            <a:spLocks noGrp="1" noChangeArrowheads="1"/>
          </p:cNvSpPr>
          <p:nvPr>
            <p:ph type="dt" idx="1"/>
          </p:nvPr>
        </p:nvSpPr>
        <p:spPr bwMode="auto">
          <a:xfrm>
            <a:off x="3966171" y="0"/>
            <a:ext cx="3044229" cy="462669"/>
          </a:xfrm>
          <a:prstGeom prst="rect">
            <a:avLst/>
          </a:prstGeom>
          <a:noFill/>
          <a:ln w="9525">
            <a:noFill/>
            <a:miter lim="800000"/>
            <a:headEnd/>
            <a:tailEnd/>
          </a:ln>
          <a:effectLst/>
        </p:spPr>
        <p:txBody>
          <a:bodyPr vert="horz" wrap="square" lIns="90950" tIns="45474" rIns="90950" bIns="45474" numCol="1" anchor="t" anchorCtr="0" compatLnSpc="1">
            <a:prstTxWarp prst="textNoShape">
              <a:avLst/>
            </a:prstTxWarp>
          </a:bodyPr>
          <a:lstStyle>
            <a:lvl1pPr algn="r" defTabSz="906694" eaLnBrk="0" hangingPunct="0">
              <a:defRPr sz="1200" b="0" baseline="0">
                <a:latin typeface="Verdana" pitchFamily="34" charset="0"/>
                <a:ea typeface="+mn-ea"/>
              </a:defRPr>
            </a:lvl1pPr>
          </a:lstStyle>
          <a:p>
            <a:pPr>
              <a:defRPr/>
            </a:pPr>
            <a:endParaRPr lang="en-GB"/>
          </a:p>
        </p:txBody>
      </p:sp>
      <p:sp>
        <p:nvSpPr>
          <p:cNvPr id="410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1165357" y="4422247"/>
            <a:ext cx="4704027" cy="4176309"/>
          </a:xfrm>
          <a:prstGeom prst="rect">
            <a:avLst/>
          </a:prstGeom>
          <a:noFill/>
          <a:ln w="9525" algn="ctr">
            <a:noFill/>
            <a:miter lim="800000"/>
            <a:headEnd/>
            <a:tailEnd/>
          </a:ln>
          <a:effectLst/>
        </p:spPr>
        <p:txBody>
          <a:bodyPr vert="horz" wrap="square" lIns="90950" tIns="45474" rIns="90950" bIns="4547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368" name="Rectangle 8"/>
          <p:cNvSpPr>
            <a:spLocks noChangeArrowheads="1"/>
          </p:cNvSpPr>
          <p:nvPr/>
        </p:nvSpPr>
        <p:spPr bwMode="auto">
          <a:xfrm>
            <a:off x="6353175" y="8949015"/>
            <a:ext cx="553773" cy="216732"/>
          </a:xfrm>
          <a:prstGeom prst="rect">
            <a:avLst/>
          </a:prstGeom>
          <a:noFill/>
          <a:ln w="9525" algn="ctr">
            <a:noFill/>
            <a:miter lim="800000"/>
            <a:headEnd/>
            <a:tailEnd/>
          </a:ln>
          <a:effectLst/>
        </p:spPr>
        <p:txBody>
          <a:bodyPr lIns="0" tIns="46878" rIns="0" bIns="46878">
            <a:spAutoFit/>
          </a:bodyPr>
          <a:lstStyle>
            <a:lvl1pPr defTabSz="933450" eaLnBrk="0" hangingPunct="0">
              <a:defRPr sz="1000" b="1" baseline="-25000">
                <a:solidFill>
                  <a:schemeClr val="tx1"/>
                </a:solidFill>
                <a:latin typeface="Verdana" panose="020B0604030504040204" pitchFamily="34" charset="0"/>
                <a:ea typeface="ＭＳ Ｐゴシック" panose="020B0600070205080204" pitchFamily="34" charset="-128"/>
              </a:defRPr>
            </a:lvl1pPr>
            <a:lvl2pPr marL="742950" indent="-285750" defTabSz="933450" eaLnBrk="0" hangingPunct="0">
              <a:defRPr sz="1000" b="1" baseline="-25000">
                <a:solidFill>
                  <a:schemeClr val="tx1"/>
                </a:solidFill>
                <a:latin typeface="Verdana" panose="020B0604030504040204" pitchFamily="34" charset="0"/>
                <a:ea typeface="ＭＳ Ｐゴシック" panose="020B0600070205080204" pitchFamily="34" charset="-128"/>
              </a:defRPr>
            </a:lvl2pPr>
            <a:lvl3pPr marL="1143000" indent="-228600" defTabSz="933450" eaLnBrk="0" hangingPunct="0">
              <a:defRPr sz="1000" b="1" baseline="-25000">
                <a:solidFill>
                  <a:schemeClr val="tx1"/>
                </a:solidFill>
                <a:latin typeface="Verdana" panose="020B0604030504040204" pitchFamily="34" charset="0"/>
                <a:ea typeface="ＭＳ Ｐゴシック" panose="020B0600070205080204" pitchFamily="34" charset="-128"/>
              </a:defRPr>
            </a:lvl3pPr>
            <a:lvl4pPr marL="1600200" indent="-228600" defTabSz="933450" eaLnBrk="0" hangingPunct="0">
              <a:defRPr sz="1000" b="1" baseline="-25000">
                <a:solidFill>
                  <a:schemeClr val="tx1"/>
                </a:solidFill>
                <a:latin typeface="Verdana" panose="020B0604030504040204" pitchFamily="34" charset="0"/>
                <a:ea typeface="ＭＳ Ｐゴシック" panose="020B0600070205080204" pitchFamily="34" charset="-128"/>
              </a:defRPr>
            </a:lvl4pPr>
            <a:lvl5pPr marL="2057400" indent="-228600" defTabSz="933450" eaLnBrk="0" hangingPunct="0">
              <a:defRPr sz="1000" b="1" baseline="-25000">
                <a:solidFill>
                  <a:schemeClr val="tx1"/>
                </a:solidFill>
                <a:latin typeface="Verdana" panose="020B060403050404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1000" b="1" baseline="-25000">
                <a:solidFill>
                  <a:schemeClr val="tx1"/>
                </a:solidFill>
                <a:latin typeface="Verdana" panose="020B060403050404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1000" b="1" baseline="-25000">
                <a:solidFill>
                  <a:schemeClr val="tx1"/>
                </a:solidFill>
                <a:latin typeface="Verdana" panose="020B060403050404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1000" b="1" baseline="-25000">
                <a:solidFill>
                  <a:schemeClr val="tx1"/>
                </a:solidFill>
                <a:latin typeface="Verdana" panose="020B060403050404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1000" b="1" baseline="-250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50000"/>
              </a:spcBef>
              <a:defRPr/>
            </a:pPr>
            <a:r>
              <a:rPr lang="en-US" sz="800" b="0" baseline="0"/>
              <a:t>- </a:t>
            </a:r>
            <a:fld id="{36224290-FD41-4507-8B02-0920CBF8C4D5}" type="slidenum">
              <a:rPr lang="en-US" sz="800" b="0" baseline="0" smtClean="0"/>
              <a:pPr algn="ctr" eaLnBrk="1" hangingPunct="1">
                <a:spcBef>
                  <a:spcPct val="50000"/>
                </a:spcBef>
                <a:defRPr/>
              </a:pPr>
              <a:t>‹#›</a:t>
            </a:fld>
            <a:r>
              <a:rPr lang="en-US" sz="800" b="0" baseline="0"/>
              <a:t> -</a:t>
            </a:r>
          </a:p>
        </p:txBody>
      </p:sp>
    </p:spTree>
    <p:extLst>
      <p:ext uri="{BB962C8B-B14F-4D97-AF65-F5344CB8AC3E}">
        <p14:creationId xmlns:p14="http://schemas.microsoft.com/office/powerpoint/2010/main" val="420770230"/>
      </p:ext>
    </p:extLst>
  </p:cSld>
  <p:clrMap bg1="lt1" tx1="dk1" bg2="lt2" tx2="dk2" accent1="accent1" accent2="accent2" accent3="accent3" accent4="accent4" accent5="accent5" accent6="accent6" hlink="hlink" folHlink="folHlink"/>
  <p:notesStyle>
    <a:lvl1pPr marL="171450" indent="-171450" algn="l" rtl="0" eaLnBrk="0" fontAlgn="base" hangingPunct="0">
      <a:spcBef>
        <a:spcPct val="75000"/>
      </a:spcBef>
      <a:spcAft>
        <a:spcPct val="0"/>
      </a:spcAft>
      <a:buFont typeface="Book Antiqua" panose="02040602050305030304" pitchFamily="18" charset="0"/>
      <a:buChar char="■"/>
      <a:defRPr sz="900" kern="1200">
        <a:solidFill>
          <a:schemeClr val="tx1"/>
        </a:solidFill>
        <a:latin typeface="Verdana" pitchFamily="34" charset="0"/>
        <a:ea typeface="ＭＳ Ｐゴシック" charset="-128"/>
        <a:cs typeface="+mn-cs"/>
      </a:defRPr>
    </a:lvl1pPr>
    <a:lvl2pPr marL="571500" indent="-171450" algn="l" rtl="0" eaLnBrk="0" fontAlgn="base" hangingPunct="0">
      <a:spcBef>
        <a:spcPct val="25000"/>
      </a:spcBef>
      <a:spcAft>
        <a:spcPct val="0"/>
      </a:spcAft>
      <a:buFont typeface="Book Antiqua" panose="02040602050305030304" pitchFamily="18" charset="0"/>
      <a:buChar char="■"/>
      <a:defRPr sz="900" kern="1200">
        <a:solidFill>
          <a:schemeClr val="tx1"/>
        </a:solidFill>
        <a:latin typeface="Verdana" pitchFamily="34" charset="0"/>
        <a:ea typeface="ＭＳ Ｐゴシック" charset="-128"/>
        <a:cs typeface="+mn-cs"/>
      </a:defRPr>
    </a:lvl2pPr>
    <a:lvl3pPr marL="971550" indent="-171450" algn="l" rtl="0" eaLnBrk="0" fontAlgn="base" hangingPunct="0">
      <a:spcBef>
        <a:spcPct val="25000"/>
      </a:spcBef>
      <a:spcAft>
        <a:spcPct val="0"/>
      </a:spcAft>
      <a:buFont typeface="Book Antiqua" panose="02040602050305030304" pitchFamily="18" charset="0"/>
      <a:buChar char="■"/>
      <a:defRPr sz="900" kern="1200">
        <a:solidFill>
          <a:schemeClr val="tx1"/>
        </a:solidFill>
        <a:latin typeface="Verdana" pitchFamily="34" charset="0"/>
        <a:ea typeface="ＭＳ Ｐゴシック" charset="-128"/>
        <a:cs typeface="+mn-cs"/>
      </a:defRPr>
    </a:lvl3pPr>
    <a:lvl4pPr marL="1314450" indent="-171450" algn="l" rtl="0" eaLnBrk="0" fontAlgn="base" hangingPunct="0">
      <a:spcBef>
        <a:spcPct val="25000"/>
      </a:spcBef>
      <a:spcAft>
        <a:spcPct val="0"/>
      </a:spcAft>
      <a:buFont typeface="Book Antiqua" panose="02040602050305030304" pitchFamily="18" charset="0"/>
      <a:buChar char="■"/>
      <a:defRPr sz="900" kern="1200">
        <a:solidFill>
          <a:schemeClr val="tx1"/>
        </a:solidFill>
        <a:latin typeface="Verdana" pitchFamily="34" charset="0"/>
        <a:ea typeface="ＭＳ Ｐゴシック" charset="-128"/>
        <a:cs typeface="+mn-cs"/>
      </a:defRPr>
    </a:lvl4pPr>
    <a:lvl5pPr marL="1657350" indent="-171450" algn="l" rtl="0" eaLnBrk="0" fontAlgn="base" hangingPunct="0">
      <a:spcBef>
        <a:spcPct val="25000"/>
      </a:spcBef>
      <a:spcAft>
        <a:spcPct val="0"/>
      </a:spcAft>
      <a:buFont typeface="Book Antiqua" panose="02040602050305030304" pitchFamily="18" charset="0"/>
      <a:buChar char="■"/>
      <a:defRPr sz="900" kern="1200">
        <a:solidFill>
          <a:schemeClr val="tx1"/>
        </a:solidFill>
        <a:latin typeface="Verdana"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F2521B-960D-406C-B08A-A476803455C6}" type="slidenum">
              <a:rPr lang="en-US"/>
              <a:pPr>
                <a:defRPr/>
              </a:pPr>
              <a:t>‹#›</a:t>
            </a:fld>
            <a:endParaRPr lang="en-US"/>
          </a:p>
        </p:txBody>
      </p:sp>
    </p:spTree>
    <p:extLst>
      <p:ext uri="{BB962C8B-B14F-4D97-AF65-F5344CB8AC3E}">
        <p14:creationId xmlns:p14="http://schemas.microsoft.com/office/powerpoint/2010/main" val="188501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DDF6A0-4A44-496F-B124-2926B02CA851}" type="slidenum">
              <a:rPr lang="en-US"/>
              <a:pPr>
                <a:defRPr/>
              </a:pPr>
              <a:t>‹#›</a:t>
            </a:fld>
            <a:endParaRPr lang="en-US"/>
          </a:p>
        </p:txBody>
      </p:sp>
    </p:spTree>
    <p:extLst>
      <p:ext uri="{BB962C8B-B14F-4D97-AF65-F5344CB8AC3E}">
        <p14:creationId xmlns:p14="http://schemas.microsoft.com/office/powerpoint/2010/main" val="4149912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398938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3989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46CF9B-7585-4B4E-A67D-8F053C35EA4C}" type="slidenum">
              <a:rPr lang="en-US"/>
              <a:pPr>
                <a:defRPr/>
              </a:pPr>
              <a:t>‹#›</a:t>
            </a:fld>
            <a:endParaRPr lang="en-US"/>
          </a:p>
        </p:txBody>
      </p:sp>
    </p:spTree>
    <p:extLst>
      <p:ext uri="{BB962C8B-B14F-4D97-AF65-F5344CB8AC3E}">
        <p14:creationId xmlns:p14="http://schemas.microsoft.com/office/powerpoint/2010/main" val="1852476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396319" y="329308"/>
            <a:ext cx="3086292" cy="309201"/>
          </a:xfrm>
        </p:spPr>
        <p:txBody>
          <a:bodyPr/>
          <a:lstStyle/>
          <a:p>
            <a:pPr>
              <a:defRPr/>
            </a:pPr>
            <a:endParaRPr lang="en-US"/>
          </a:p>
        </p:txBody>
      </p:sp>
      <p:sp>
        <p:nvSpPr>
          <p:cNvPr id="6" name="Slide Number Placeholder 5"/>
          <p:cNvSpPr>
            <a:spLocks noGrp="1"/>
          </p:cNvSpPr>
          <p:nvPr>
            <p:ph type="sldNum" sz="quarter" idx="12"/>
          </p:nvPr>
        </p:nvSpPr>
        <p:spPr>
          <a:xfrm>
            <a:off x="1434703" y="798973"/>
            <a:ext cx="802005" cy="503578"/>
          </a:xfrm>
        </p:spPr>
        <p:txBody>
          <a:bodyPr/>
          <a:lstStyle/>
          <a:p>
            <a:pPr>
              <a:defRPr/>
            </a:pPr>
            <a:fld id="{2EF2521B-960D-406C-B08A-A476803455C6}" type="slidenum">
              <a:rPr lang="en-US" smtClean="0"/>
              <a:pPr>
                <a:defRPr/>
              </a:pPr>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1449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5FBEE7-374A-475A-AA7D-041E4FAD3C67}" type="slidenum">
              <a:rPr lang="en-US" smtClean="0"/>
              <a:pPr>
                <a:defRPr/>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3866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6C68EF-A589-4C38-96D9-3159E80A4730}" type="slidenum">
              <a:rPr lang="en-US" smtClean="0"/>
              <a:pPr>
                <a:defRPr/>
              </a:pPr>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2189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05E6041-B02B-4F29-8011-8C9942FA20EB}" type="slidenum">
              <a:rPr lang="en-US" smtClean="0"/>
              <a:pPr>
                <a:defRPr/>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3403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4F1404B-E323-4C88-809A-7C12930C15EA}" type="slidenum">
              <a:rPr lang="en-US" smtClean="0"/>
              <a:pPr>
                <a:defRPr/>
              </a:pPr>
              <a:t>‹#›</a:t>
            </a:fld>
            <a:endParaRPr lang="en-US"/>
          </a:p>
        </p:txBody>
      </p:sp>
    </p:spTree>
    <p:extLst>
      <p:ext uri="{BB962C8B-B14F-4D97-AF65-F5344CB8AC3E}">
        <p14:creationId xmlns:p14="http://schemas.microsoft.com/office/powerpoint/2010/main" val="2597594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42E85E2-FC7B-435D-BD6E-42569EB70553}" type="slidenum">
              <a:rPr lang="en-US" smtClean="0"/>
              <a:pPr>
                <a:defRPr/>
              </a:pPr>
              <a:t>‹#›</a:t>
            </a:fld>
            <a:endParaRPr lang="en-US"/>
          </a:p>
        </p:txBody>
      </p:sp>
    </p:spTree>
    <p:extLst>
      <p:ext uri="{BB962C8B-B14F-4D97-AF65-F5344CB8AC3E}">
        <p14:creationId xmlns:p14="http://schemas.microsoft.com/office/powerpoint/2010/main" val="251909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C7A915C-E751-42EA-BD54-26DB345E3D52}" type="slidenum">
              <a:rPr lang="en-US" smtClean="0"/>
              <a:pPr>
                <a:defRPr/>
              </a:pPr>
              <a:t>‹#›</a:t>
            </a:fld>
            <a:endParaRPr lang="en-US"/>
          </a:p>
        </p:txBody>
      </p:sp>
    </p:spTree>
    <p:extLst>
      <p:ext uri="{BB962C8B-B14F-4D97-AF65-F5344CB8AC3E}">
        <p14:creationId xmlns:p14="http://schemas.microsoft.com/office/powerpoint/2010/main" val="114168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C06DB93-3A49-4FA4-B282-8D0C7D88C139}" type="slidenum">
              <a:rPr lang="en-US" smtClean="0"/>
              <a:pPr>
                <a:defRPr/>
              </a:pPr>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8324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5FBEE7-374A-475A-AA7D-041E4FAD3C67}" type="slidenum">
              <a:rPr lang="en-US"/>
              <a:pPr>
                <a:defRPr/>
              </a:pPr>
              <a:t>‹#›</a:t>
            </a:fld>
            <a:endParaRPr lang="en-US"/>
          </a:p>
        </p:txBody>
      </p:sp>
    </p:spTree>
    <p:extLst>
      <p:ext uri="{BB962C8B-B14F-4D97-AF65-F5344CB8AC3E}">
        <p14:creationId xmlns:p14="http://schemas.microsoft.com/office/powerpoint/2010/main" val="3941844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1437530" y="318641"/>
            <a:ext cx="3251553" cy="320931"/>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C5F08BB-4615-483F-959E-F0E09DBD1562}" type="slidenum">
              <a:rPr lang="en-US" smtClean="0"/>
              <a:pPr>
                <a:defRPr/>
              </a:pPr>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0984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DDF6A0-4A44-496F-B124-2926B02CA851}" type="slidenum">
              <a:rPr lang="en-US" smtClean="0"/>
              <a:pPr>
                <a:defRPr/>
              </a:pPr>
              <a:t>‹#›</a:t>
            </a:fld>
            <a:endParaRPr lang="en-US"/>
          </a:p>
        </p:txBody>
      </p:sp>
    </p:spTree>
    <p:extLst>
      <p:ext uri="{BB962C8B-B14F-4D97-AF65-F5344CB8AC3E}">
        <p14:creationId xmlns:p14="http://schemas.microsoft.com/office/powerpoint/2010/main" val="148603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46CF9B-7585-4B4E-A67D-8F053C35EA4C}" type="slidenum">
              <a:rPr lang="en-US" smtClean="0"/>
              <a:pPr>
                <a:defRPr/>
              </a:pPr>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145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6C68EF-A589-4C38-96D9-3159E80A4730}" type="slidenum">
              <a:rPr lang="en-US"/>
              <a:pPr>
                <a:defRPr/>
              </a:pPr>
              <a:t>‹#›</a:t>
            </a:fld>
            <a:endParaRPr lang="en-US"/>
          </a:p>
        </p:txBody>
      </p:sp>
    </p:spTree>
    <p:extLst>
      <p:ext uri="{BB962C8B-B14F-4D97-AF65-F5344CB8AC3E}">
        <p14:creationId xmlns:p14="http://schemas.microsoft.com/office/powerpoint/2010/main" val="858027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266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266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5E6041-B02B-4F29-8011-8C9942FA20EB}" type="slidenum">
              <a:rPr lang="en-US"/>
              <a:pPr>
                <a:defRPr/>
              </a:pPr>
              <a:t>‹#›</a:t>
            </a:fld>
            <a:endParaRPr lang="en-US"/>
          </a:p>
        </p:txBody>
      </p:sp>
    </p:spTree>
    <p:extLst>
      <p:ext uri="{BB962C8B-B14F-4D97-AF65-F5344CB8AC3E}">
        <p14:creationId xmlns:p14="http://schemas.microsoft.com/office/powerpoint/2010/main" val="1314359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F1404B-E323-4C88-809A-7C12930C15EA}" type="slidenum">
              <a:rPr lang="en-US"/>
              <a:pPr>
                <a:defRPr/>
              </a:pPr>
              <a:t>‹#›</a:t>
            </a:fld>
            <a:endParaRPr lang="en-US"/>
          </a:p>
        </p:txBody>
      </p:sp>
    </p:spTree>
    <p:extLst>
      <p:ext uri="{BB962C8B-B14F-4D97-AF65-F5344CB8AC3E}">
        <p14:creationId xmlns:p14="http://schemas.microsoft.com/office/powerpoint/2010/main" val="3144028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2E85E2-FC7B-435D-BD6E-42569EB70553}" type="slidenum">
              <a:rPr lang="en-US"/>
              <a:pPr>
                <a:defRPr/>
              </a:pPr>
              <a:t>‹#›</a:t>
            </a:fld>
            <a:endParaRPr lang="en-US"/>
          </a:p>
        </p:txBody>
      </p:sp>
    </p:spTree>
    <p:extLst>
      <p:ext uri="{BB962C8B-B14F-4D97-AF65-F5344CB8AC3E}">
        <p14:creationId xmlns:p14="http://schemas.microsoft.com/office/powerpoint/2010/main" val="187917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7A915C-E751-42EA-BD54-26DB345E3D52}" type="slidenum">
              <a:rPr lang="en-US"/>
              <a:pPr>
                <a:defRPr/>
              </a:pPr>
              <a:t>‹#›</a:t>
            </a:fld>
            <a:endParaRPr lang="en-US"/>
          </a:p>
        </p:txBody>
      </p:sp>
    </p:spTree>
    <p:extLst>
      <p:ext uri="{BB962C8B-B14F-4D97-AF65-F5344CB8AC3E}">
        <p14:creationId xmlns:p14="http://schemas.microsoft.com/office/powerpoint/2010/main" val="216917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06DB93-3A49-4FA4-B282-8D0C7D88C139}" type="slidenum">
              <a:rPr lang="en-US"/>
              <a:pPr>
                <a:defRPr/>
              </a:pPr>
              <a:t>‹#›</a:t>
            </a:fld>
            <a:endParaRPr lang="en-US"/>
          </a:p>
        </p:txBody>
      </p:sp>
    </p:spTree>
    <p:extLst>
      <p:ext uri="{BB962C8B-B14F-4D97-AF65-F5344CB8AC3E}">
        <p14:creationId xmlns:p14="http://schemas.microsoft.com/office/powerpoint/2010/main" val="30734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5F08BB-4615-483F-959E-F0E09DBD1562}" type="slidenum">
              <a:rPr lang="en-US"/>
              <a:pPr>
                <a:defRPr/>
              </a:pPr>
              <a:t>‹#›</a:t>
            </a:fld>
            <a:endParaRPr lang="en-US"/>
          </a:p>
        </p:txBody>
      </p:sp>
    </p:spTree>
    <p:extLst>
      <p:ext uri="{BB962C8B-B14F-4D97-AF65-F5344CB8AC3E}">
        <p14:creationId xmlns:p14="http://schemas.microsoft.com/office/powerpoint/2010/main" val="25177626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600200"/>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3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baseline="0">
                <a:latin typeface="Verdana" pitchFamily="34" charset="0"/>
                <a:ea typeface="+mn-ea"/>
              </a:defRPr>
            </a:lvl1pPr>
          </a:lstStyle>
          <a:p>
            <a:pPr>
              <a:defRPr/>
            </a:pPr>
            <a:endParaRPr lang="en-US"/>
          </a:p>
        </p:txBody>
      </p:sp>
      <p:sp>
        <p:nvSpPr>
          <p:cNvPr id="923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baseline="0">
                <a:latin typeface="Verdana" pitchFamily="34" charset="0"/>
                <a:ea typeface="+mn-ea"/>
              </a:defRPr>
            </a:lvl1pPr>
          </a:lstStyle>
          <a:p>
            <a:pPr>
              <a:defRPr/>
            </a:pPr>
            <a:endParaRPr lang="en-US"/>
          </a:p>
        </p:txBody>
      </p:sp>
      <p:sp>
        <p:nvSpPr>
          <p:cNvPr id="923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baseline="0"/>
            </a:lvl1pPr>
          </a:lstStyle>
          <a:p>
            <a:pPr>
              <a:defRPr/>
            </a:pPr>
            <a:fld id="{F7308381-CD35-48E1-A105-D862FD4ECD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684" r:id="rId1"/>
    <p:sldLayoutId id="2147486685" r:id="rId2"/>
    <p:sldLayoutId id="2147486686" r:id="rId3"/>
    <p:sldLayoutId id="2147486687" r:id="rId4"/>
    <p:sldLayoutId id="2147486688" r:id="rId5"/>
    <p:sldLayoutId id="2147486689" r:id="rId6"/>
    <p:sldLayoutId id="2147486690" r:id="rId7"/>
    <p:sldLayoutId id="2147486691" r:id="rId8"/>
    <p:sldLayoutId id="2147486692" r:id="rId9"/>
    <p:sldLayoutId id="2147486693" r:id="rId10"/>
    <p:sldLayoutId id="2147486694"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charset="-128"/>
        </a:defRPr>
      </a:lvl2pPr>
      <a:lvl3pPr algn="ctr" rtl="0" eaLnBrk="0" fontAlgn="base" hangingPunct="0">
        <a:spcBef>
          <a:spcPct val="0"/>
        </a:spcBef>
        <a:spcAft>
          <a:spcPct val="0"/>
        </a:spcAft>
        <a:defRPr sz="4400">
          <a:solidFill>
            <a:schemeClr val="tx2"/>
          </a:solidFill>
          <a:latin typeface="Arial" pitchFamily="34" charset="0"/>
          <a:ea typeface="ＭＳ Ｐゴシック" charset="-128"/>
        </a:defRPr>
      </a:lvl3pPr>
      <a:lvl4pPr algn="ctr" rtl="0" eaLnBrk="0" fontAlgn="base" hangingPunct="0">
        <a:spcBef>
          <a:spcPct val="0"/>
        </a:spcBef>
        <a:spcAft>
          <a:spcPct val="0"/>
        </a:spcAft>
        <a:defRPr sz="4400">
          <a:solidFill>
            <a:schemeClr val="tx2"/>
          </a:solidFill>
          <a:latin typeface="Arial" pitchFamily="34" charset="0"/>
          <a:ea typeface="ＭＳ Ｐゴシック" charset="-128"/>
        </a:defRPr>
      </a:lvl4pPr>
      <a:lvl5pPr algn="ctr" rtl="0" eaLnBrk="0" fontAlgn="base" hangingPunct="0">
        <a:spcBef>
          <a:spcPct val="0"/>
        </a:spcBef>
        <a:spcAft>
          <a:spcPct val="0"/>
        </a:spcAft>
        <a:defRPr sz="4400">
          <a:solidFill>
            <a:schemeClr val="tx2"/>
          </a:solidFill>
          <a:latin typeface="Arial" pitchFamily="34" charset="0"/>
          <a:ea typeface="ＭＳ Ｐゴシック" charset="-128"/>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a:defRPr/>
            </a:pPr>
            <a:fld id="{F7308381-CD35-48E1-A105-D862FD4ECD9E}" type="slidenum">
              <a:rPr lang="en-US" smtClean="0"/>
              <a:pPr>
                <a:defRPr/>
              </a:pPr>
              <a:t>‹#›</a:t>
            </a:fld>
            <a:endParaRPr lang="en-US"/>
          </a:p>
        </p:txBody>
      </p:sp>
    </p:spTree>
    <p:extLst>
      <p:ext uri="{BB962C8B-B14F-4D97-AF65-F5344CB8AC3E}">
        <p14:creationId xmlns:p14="http://schemas.microsoft.com/office/powerpoint/2010/main" val="680737797"/>
      </p:ext>
    </p:extLst>
  </p:cSld>
  <p:clrMap bg1="lt1" tx1="dk1" bg2="lt2" tx2="dk2" accent1="accent1" accent2="accent2" accent3="accent3" accent4="accent4" accent5="accent5" accent6="accent6" hlink="hlink" folHlink="folHlink"/>
  <p:sldLayoutIdLst>
    <p:sldLayoutId id="2147486761" r:id="rId1"/>
    <p:sldLayoutId id="2147486762" r:id="rId2"/>
    <p:sldLayoutId id="2147486763" r:id="rId3"/>
    <p:sldLayoutId id="2147486764" r:id="rId4"/>
    <p:sldLayoutId id="2147486765" r:id="rId5"/>
    <p:sldLayoutId id="2147486766" r:id="rId6"/>
    <p:sldLayoutId id="2147486767" r:id="rId7"/>
    <p:sldLayoutId id="2147486768" r:id="rId8"/>
    <p:sldLayoutId id="2147486769" r:id="rId9"/>
    <p:sldLayoutId id="2147486770" r:id="rId10"/>
    <p:sldLayoutId id="2147486771" r:id="rId11"/>
  </p:sldLayoutIdLst>
  <p:hf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mailto:payoff@figtaxes.com" TargetMode="Externa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hyperlink" Target="http://www.figtaxes.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hyperlink" Target="mailto:dm@figtaxes.com"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5.xml"/><Relationship Id="rId5" Type="http://schemas.openxmlformats.org/officeDocument/2006/relationships/slide" Target="slide6.xml"/><Relationship Id="rId6" Type="http://schemas.openxmlformats.org/officeDocument/2006/relationships/slide" Target="slide7.xml"/><Relationship Id="rId7" Type="http://schemas.openxmlformats.org/officeDocument/2006/relationships/slide" Target="slide9.xml"/><Relationship Id="rId8" Type="http://schemas.openxmlformats.org/officeDocument/2006/relationships/slide" Target="slide8.xml"/><Relationship Id="rId9" Type="http://schemas.openxmlformats.org/officeDocument/2006/relationships/slide" Target="slide11.xml"/><Relationship Id="rId10" Type="http://schemas.openxmlformats.org/officeDocument/2006/relationships/image" Target="../media/image4.png"/><Relationship Id="rId11"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 Target="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1087713" y="3514987"/>
            <a:ext cx="6844077" cy="1330223"/>
          </a:xfrm>
        </p:spPr>
        <p:txBody>
          <a:bodyPr>
            <a:normAutofit fontScale="77500" lnSpcReduction="20000"/>
          </a:bodyPr>
          <a:lstStyle/>
          <a:p>
            <a:pPr marL="476250" lvl="1" indent="0" algn="ctr">
              <a:spcBef>
                <a:spcPct val="30000"/>
              </a:spcBef>
              <a:buFont typeface="Verdana" panose="020B0604030504040204" pitchFamily="34" charset="0"/>
              <a:buNone/>
              <a:tabLst>
                <a:tab pos="381000" algn="l"/>
                <a:tab pos="628650" algn="l"/>
              </a:tabLst>
            </a:pPr>
            <a:r>
              <a:rPr lang="en-US" altLang="en-US" sz="3500" b="1" dirty="0">
                <a:solidFill>
                  <a:srgbClr val="3B2808"/>
                </a:solidFill>
                <a:latin typeface="Adobe Devanagari" panose="02040503050201020203" pitchFamily="18" charset="0"/>
                <a:ea typeface="ＭＳ Ｐゴシック" panose="020B0600070205080204" pitchFamily="34" charset="-128"/>
                <a:cs typeface="Adobe Devanagari" panose="02040503050201020203" pitchFamily="18" charset="0"/>
              </a:rPr>
              <a:t>SELL ON YOUR TERMS!</a:t>
            </a:r>
          </a:p>
          <a:p>
            <a:pPr marL="476250" lvl="1" indent="0" algn="ctr">
              <a:spcBef>
                <a:spcPct val="30000"/>
              </a:spcBef>
              <a:buFont typeface="Verdana" panose="020B0604030504040204" pitchFamily="34" charset="0"/>
              <a:buNone/>
              <a:tabLst>
                <a:tab pos="381000" algn="l"/>
                <a:tab pos="628650" algn="l"/>
              </a:tabLst>
            </a:pPr>
            <a:r>
              <a:rPr lang="en-US" altLang="en-US" sz="3500" b="1" dirty="0">
                <a:solidFill>
                  <a:srgbClr val="3B2808"/>
                </a:solidFill>
                <a:latin typeface="Adobe Devanagari" panose="02040503050201020203" pitchFamily="18" charset="0"/>
                <a:ea typeface="ＭＳ Ｐゴシック" panose="020B0600070205080204" pitchFamily="34" charset="-128"/>
                <a:cs typeface="Adobe Devanagari" panose="02040503050201020203" pitchFamily="18" charset="0"/>
              </a:rPr>
              <a:t>OH Tax Certificate Sale Terms &amp; Technology</a:t>
            </a:r>
          </a:p>
          <a:p>
            <a:pPr marL="476250" lvl="1" indent="0">
              <a:spcBef>
                <a:spcPct val="30000"/>
              </a:spcBef>
              <a:buFont typeface="Verdana" panose="020B0604030504040204" pitchFamily="34" charset="0"/>
              <a:buNone/>
              <a:tabLst>
                <a:tab pos="381000" algn="l"/>
                <a:tab pos="628650" algn="l"/>
              </a:tabLst>
            </a:pPr>
            <a:endParaRPr lang="en-US" altLang="en-US" sz="1200" dirty="0">
              <a:latin typeface="Calibri Light" panose="020F0302020204030204" pitchFamily="34" charset="0"/>
              <a:ea typeface="ＭＳ Ｐゴシック" panose="020B0600070205080204" pitchFamily="34" charset="-128"/>
            </a:endParaRPr>
          </a:p>
          <a:p>
            <a:pPr marL="476250" lvl="1" indent="0">
              <a:spcBef>
                <a:spcPct val="30000"/>
              </a:spcBef>
              <a:buFont typeface="Verdana" panose="020B0604030504040204" pitchFamily="34" charset="0"/>
              <a:buNone/>
              <a:tabLst>
                <a:tab pos="381000" algn="l"/>
                <a:tab pos="628650" algn="l"/>
              </a:tabLst>
            </a:pPr>
            <a:endParaRPr lang="en-US" altLang="en-US" sz="1200" dirty="0">
              <a:latin typeface="Calibri Light" panose="020F0302020204030204" pitchFamily="34" charset="0"/>
              <a:ea typeface="ＭＳ Ｐゴシック" panose="020B0600070205080204" pitchFamily="34" charset="-128"/>
            </a:endParaRPr>
          </a:p>
          <a:p>
            <a:pPr marL="476250" lvl="1" indent="0">
              <a:spcBef>
                <a:spcPct val="30000"/>
              </a:spcBef>
              <a:buFont typeface="Verdana" panose="020B0604030504040204" pitchFamily="34" charset="0"/>
              <a:buNone/>
              <a:tabLst>
                <a:tab pos="381000" algn="l"/>
                <a:tab pos="628650" algn="l"/>
              </a:tabLst>
            </a:pPr>
            <a:endParaRPr lang="en-US" altLang="en-US" sz="1200" dirty="0">
              <a:latin typeface="Calibri Light" panose="020F0302020204030204" pitchFamily="34" charset="0"/>
              <a:ea typeface="ＭＳ Ｐゴシック" panose="020B0600070205080204" pitchFamily="34" charset="-128"/>
            </a:endParaRPr>
          </a:p>
          <a:p>
            <a:pPr marL="476250" lvl="1" indent="0">
              <a:spcBef>
                <a:spcPct val="30000"/>
              </a:spcBef>
              <a:buFont typeface="Verdana" panose="020B0604030504040204" pitchFamily="34" charset="0"/>
              <a:buNone/>
              <a:tabLst>
                <a:tab pos="381000" algn="l"/>
                <a:tab pos="628650" algn="l"/>
              </a:tabLst>
            </a:pPr>
            <a:endParaRPr lang="en-US" altLang="en-US" sz="1200" dirty="0">
              <a:latin typeface="Calibri Light" panose="020F0302020204030204" pitchFamily="34" charset="0"/>
              <a:ea typeface="ＭＳ Ｐゴシック" panose="020B0600070205080204" pitchFamily="34" charset="-128"/>
            </a:endParaRPr>
          </a:p>
          <a:p>
            <a:pPr marL="476250" lvl="1" indent="0">
              <a:spcBef>
                <a:spcPct val="30000"/>
              </a:spcBef>
              <a:buFont typeface="Verdana" panose="020B0604030504040204" pitchFamily="34" charset="0"/>
              <a:buNone/>
              <a:tabLst>
                <a:tab pos="381000" algn="l"/>
                <a:tab pos="628650" algn="l"/>
              </a:tabLst>
            </a:pPr>
            <a:endParaRPr lang="en-US" altLang="en-US" sz="1200" dirty="0">
              <a:latin typeface="Calibri Light" panose="020F0302020204030204" pitchFamily="34" charset="0"/>
              <a:ea typeface="ＭＳ Ｐゴシック" panose="020B0600070205080204" pitchFamily="34" charset="-128"/>
            </a:endParaRPr>
          </a:p>
          <a:p>
            <a:pPr marL="476250" lvl="1" indent="0">
              <a:spcBef>
                <a:spcPct val="30000"/>
              </a:spcBef>
              <a:buFont typeface="Verdana" panose="020B0604030504040204" pitchFamily="34" charset="0"/>
              <a:buNone/>
              <a:tabLst>
                <a:tab pos="381000" algn="l"/>
                <a:tab pos="628650" algn="l"/>
              </a:tabLst>
            </a:pPr>
            <a:endParaRPr lang="en-US" altLang="en-US" sz="1200" dirty="0">
              <a:latin typeface="Calibri Light" panose="020F0302020204030204" pitchFamily="34" charset="0"/>
              <a:ea typeface="ＭＳ Ｐゴシック" panose="020B0600070205080204" pitchFamily="34" charset="-128"/>
            </a:endParaRPr>
          </a:p>
          <a:p>
            <a:pPr marL="476250" lvl="1" indent="0">
              <a:spcBef>
                <a:spcPct val="30000"/>
              </a:spcBef>
              <a:buFont typeface="Verdana" panose="020B0604030504040204" pitchFamily="34" charset="0"/>
              <a:buNone/>
              <a:tabLst>
                <a:tab pos="381000" algn="l"/>
                <a:tab pos="628650" algn="l"/>
              </a:tabLst>
            </a:pPr>
            <a:endParaRPr lang="en-US" altLang="en-US" sz="1200" dirty="0">
              <a:latin typeface="Calibri Light" panose="020F0302020204030204" pitchFamily="34" charset="0"/>
              <a:ea typeface="ＭＳ Ｐゴシック" panose="020B0600070205080204" pitchFamily="34" charset="-128"/>
            </a:endParaRPr>
          </a:p>
        </p:txBody>
      </p:sp>
      <p:pic>
        <p:nvPicPr>
          <p:cNvPr id="6" name="Picture 5"/>
          <p:cNvPicPr>
            <a:picLocks noChangeAspect="1"/>
          </p:cNvPicPr>
          <p:nvPr/>
        </p:nvPicPr>
        <p:blipFill>
          <a:blip r:embed="rId3"/>
          <a:stretch>
            <a:fillRect/>
          </a:stretch>
        </p:blipFill>
        <p:spPr>
          <a:xfrm>
            <a:off x="8671318" y="6421080"/>
            <a:ext cx="408467" cy="408467"/>
          </a:xfrm>
          <a:prstGeom prst="rect">
            <a:avLst/>
          </a:prstGeom>
        </p:spPr>
      </p:pic>
      <p:pic>
        <p:nvPicPr>
          <p:cNvPr id="7" name="Picture 6">
            <a:extLst>
              <a:ext uri="{FF2B5EF4-FFF2-40B4-BE49-F238E27FC236}">
                <a16:creationId xmlns:a16="http://schemas.microsoft.com/office/drawing/2014/main" xmlns="" id="{BE7569F3-9CC0-42D8-A894-E9FE9BEFCE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3952" y="309755"/>
            <a:ext cx="3211656" cy="32052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906" y="798973"/>
            <a:ext cx="7767367" cy="1450757"/>
          </a:xfrm>
        </p:spPr>
        <p:txBody>
          <a:bodyPr>
            <a:normAutofit/>
          </a:bodyPr>
          <a:lstStyle/>
          <a:p>
            <a:pPr marL="476250" lvl="1" indent="0" algn="l">
              <a:spcBef>
                <a:spcPct val="30000"/>
              </a:spcBef>
              <a:tabLst>
                <a:tab pos="381000" algn="l"/>
                <a:tab pos="628650" algn="l"/>
              </a:tabLst>
            </a:pPr>
            <a:r>
              <a:rPr lang="en-US" altLang="en-US" sz="1800" b="1" dirty="0">
                <a:latin typeface="Calibri" panose="020F0502020204030204" pitchFamily="34" charset="0"/>
                <a:ea typeface="ＭＳ Ｐゴシック" panose="020B0600070205080204" pitchFamily="34" charset="-128"/>
              </a:rPr>
              <a:t>FIG CAPITAL INVESTMENTS, LLC</a:t>
            </a:r>
            <a:br>
              <a:rPr lang="en-US" altLang="en-US" sz="1800" b="1" dirty="0">
                <a:latin typeface="Calibri" panose="020F0502020204030204" pitchFamily="34" charset="0"/>
                <a:ea typeface="ＭＳ Ｐゴシック" panose="020B0600070205080204" pitchFamily="34" charset="-128"/>
              </a:rPr>
            </a:br>
            <a:r>
              <a:rPr lang="en-US" altLang="en-US" sz="1800" dirty="0">
                <a:latin typeface="Calibri" panose="020F0502020204030204" pitchFamily="34" charset="0"/>
                <a:ea typeface="ＭＳ Ｐゴシック" panose="020B0600070205080204" pitchFamily="34" charset="-128"/>
              </a:rPr>
              <a:t>Company Overview </a:t>
            </a:r>
            <a:r>
              <a:rPr lang="en-US" altLang="en-US" sz="1800" dirty="0">
                <a:latin typeface="Calibri Light" panose="020F0302020204030204" pitchFamily="34" charset="0"/>
                <a:ea typeface="ＭＳ Ｐゴシック" panose="020B0600070205080204" pitchFamily="34" charset="-128"/>
              </a:rPr>
              <a:t/>
            </a:r>
            <a:br>
              <a:rPr lang="en-US" altLang="en-US" sz="1800" dirty="0">
                <a:latin typeface="Calibri Light" panose="020F0302020204030204" pitchFamily="34" charset="0"/>
                <a:ea typeface="ＭＳ Ｐゴシック" panose="020B0600070205080204" pitchFamily="34" charset="-128"/>
              </a:rPr>
            </a:br>
            <a:endParaRPr lang="en-US" dirty="0"/>
          </a:p>
        </p:txBody>
      </p:sp>
      <p:sp>
        <p:nvSpPr>
          <p:cNvPr id="3" name="Content Placeholder 2"/>
          <p:cNvSpPr>
            <a:spLocks noGrp="1"/>
          </p:cNvSpPr>
          <p:nvPr>
            <p:ph idx="1"/>
          </p:nvPr>
        </p:nvSpPr>
        <p:spPr/>
        <p:txBody>
          <a:bodyPr>
            <a:normAutofit fontScale="77500" lnSpcReduction="20000"/>
          </a:bodyPr>
          <a:lstStyle/>
          <a:p>
            <a:pPr marL="476250" lvl="1" indent="0">
              <a:spcBef>
                <a:spcPct val="30000"/>
              </a:spcBef>
              <a:buFont typeface="Verdana" panose="020B0604030504040204" pitchFamily="34" charset="0"/>
              <a:buNone/>
              <a:tabLst>
                <a:tab pos="381000" algn="l"/>
                <a:tab pos="628650" algn="l"/>
              </a:tabLst>
            </a:pPr>
            <a:r>
              <a:rPr lang="en-US" dirty="0"/>
              <a:t> </a:t>
            </a:r>
            <a:r>
              <a:rPr lang="en-US" altLang="en-US" sz="1200" u="sng" dirty="0">
                <a:latin typeface="Calibri Light" panose="020F0302020204030204" pitchFamily="34" charset="0"/>
                <a:ea typeface="ＭＳ Ｐゴシック" panose="020B0600070205080204" pitchFamily="34" charset="-128"/>
              </a:rPr>
              <a:t>About</a:t>
            </a:r>
          </a:p>
          <a:p>
            <a:pPr marL="476250" lvl="1" indent="0">
              <a:spcBef>
                <a:spcPct val="30000"/>
              </a:spcBef>
              <a:buFont typeface="Verdana" panose="020B0604030504040204" pitchFamily="34" charset="0"/>
              <a:buNone/>
              <a:tabLst>
                <a:tab pos="381000" algn="l"/>
                <a:tab pos="628650" algn="l"/>
              </a:tabLst>
            </a:pPr>
            <a:r>
              <a:rPr lang="en-US" altLang="en-US" sz="1200" dirty="0">
                <a:latin typeface="Calibri Light" panose="020F0302020204030204" pitchFamily="34" charset="0"/>
                <a:ea typeface="ＭＳ Ｐゴシック" panose="020B0600070205080204" pitchFamily="34" charset="-128"/>
              </a:rPr>
              <a:t>	-FIG, headquartered in Jacksonville, Florida is a privately held, fully integrated investment firm that has more than 	a 	decade of hands-on, cycle-tested experience in the acquisition, servicing, and collection of property tax liens. </a:t>
            </a:r>
          </a:p>
          <a:p>
            <a:pPr marL="476250" lvl="1" indent="0">
              <a:spcBef>
                <a:spcPct val="30000"/>
              </a:spcBef>
              <a:buNone/>
              <a:tabLst>
                <a:tab pos="381000" algn="l"/>
                <a:tab pos="628650" algn="l"/>
              </a:tabLst>
            </a:pPr>
            <a:r>
              <a:rPr lang="en-US" altLang="en-US" sz="1200" dirty="0">
                <a:latin typeface="Calibri Light" panose="020F0302020204030204" pitchFamily="34" charset="0"/>
                <a:ea typeface="ＭＳ Ｐゴシック" panose="020B0600070205080204" pitchFamily="34" charset="-128"/>
              </a:rPr>
              <a:t>	-FIG’s mission is simple: to help government authorities efficiently and effectively maximize collected tax revenue 	while providing modest but stable long-term returns to our investors. We strive to provide unparalleled level of 	service built on transparency and trust and to be viewed as true partners by the government authorities for 	which we serve.</a:t>
            </a:r>
          </a:p>
          <a:p>
            <a:pPr marL="476250" lvl="1" indent="0">
              <a:spcBef>
                <a:spcPct val="30000"/>
              </a:spcBef>
              <a:buNone/>
              <a:tabLst>
                <a:tab pos="381000" algn="l"/>
                <a:tab pos="628650" algn="l"/>
              </a:tabLst>
            </a:pPr>
            <a:r>
              <a:rPr lang="en-US" altLang="en-US" sz="1200" dirty="0">
                <a:latin typeface="Calibri Light" panose="020F0302020204030204" pitchFamily="34" charset="0"/>
                <a:ea typeface="ＭＳ Ｐゴシック" panose="020B0600070205080204" pitchFamily="34" charset="-128"/>
              </a:rPr>
              <a:t> 	-Our first-class servicing team and proprietary technology have helped us become an industry disrupter and the 	fastest growing tax lien investment group in the country. We currently employ 20 individuals.</a:t>
            </a:r>
          </a:p>
          <a:p>
            <a:pPr marL="476250" lvl="1" indent="0">
              <a:spcBef>
                <a:spcPct val="30000"/>
              </a:spcBef>
              <a:buNone/>
              <a:tabLst>
                <a:tab pos="381000" algn="l"/>
                <a:tab pos="628650" algn="l"/>
              </a:tabLst>
            </a:pPr>
            <a:r>
              <a:rPr lang="en-US" altLang="en-US" sz="1200" dirty="0">
                <a:latin typeface="Calibri Light" panose="020F0302020204030204" pitchFamily="34" charset="0"/>
                <a:ea typeface="ＭＳ Ｐゴシック" panose="020B0600070205080204" pitchFamily="34" charset="-128"/>
              </a:rPr>
              <a:t>	-Our clients include property owners, taxing authorities, and private investors. We currently serve more than 300 	cities and counties across the nation.</a:t>
            </a:r>
          </a:p>
          <a:p>
            <a:pPr marL="476250" lvl="1" indent="0">
              <a:spcBef>
                <a:spcPct val="30000"/>
              </a:spcBef>
              <a:buNone/>
              <a:tabLst>
                <a:tab pos="381000" algn="l"/>
                <a:tab pos="628650" algn="l"/>
              </a:tabLst>
            </a:pPr>
            <a:r>
              <a:rPr lang="en-US" altLang="en-US" sz="1200" u="sng" dirty="0">
                <a:latin typeface="Calibri Light" panose="020F0302020204030204" pitchFamily="34" charset="0"/>
                <a:ea typeface="ＭＳ Ｐゴシック" panose="020B0600070205080204" pitchFamily="34" charset="-128"/>
              </a:rPr>
              <a:t>History</a:t>
            </a:r>
          </a:p>
          <a:p>
            <a:pPr marL="476250" lvl="1" indent="0">
              <a:spcBef>
                <a:spcPct val="30000"/>
              </a:spcBef>
              <a:buFont typeface="Verdana" panose="020B0604030504040204" pitchFamily="34" charset="0"/>
              <a:buNone/>
              <a:tabLst>
                <a:tab pos="381000" algn="l"/>
                <a:tab pos="628650" algn="l"/>
              </a:tabLst>
            </a:pPr>
            <a:r>
              <a:rPr lang="en-US" altLang="en-US" sz="1200" dirty="0">
                <a:latin typeface="Calibri Light" panose="020F0302020204030204" pitchFamily="34" charset="0"/>
                <a:ea typeface="ＭＳ Ｐゴシック" panose="020B0600070205080204" pitchFamily="34" charset="-128"/>
              </a:rPr>
              <a:t>	-Since 2013, FIG has collectively purchased, managed, and serviced more than $500MM in delinquent property tax liens 	across 11 different states.</a:t>
            </a:r>
          </a:p>
          <a:p>
            <a:pPr marL="476250" lvl="1" indent="0">
              <a:spcBef>
                <a:spcPct val="30000"/>
              </a:spcBef>
              <a:buFont typeface="Verdana" panose="020B0604030504040204" pitchFamily="34" charset="0"/>
              <a:buNone/>
              <a:tabLst>
                <a:tab pos="381000" algn="l"/>
                <a:tab pos="628650" algn="l"/>
              </a:tabLst>
            </a:pPr>
            <a:r>
              <a:rPr lang="en-US" altLang="en-US" sz="1200" dirty="0">
                <a:latin typeface="Calibri Light" panose="020F0302020204030204" pitchFamily="34" charset="0"/>
                <a:ea typeface="ＭＳ Ｐゴシック" panose="020B0600070205080204" pitchFamily="34" charset="-128"/>
              </a:rPr>
              <a:t>	-FIG's directors and investment team have collectively raised and deployed $155MM of investor equity into more than 	450,000 individual delinquent property tax liens across the nation.</a:t>
            </a:r>
          </a:p>
          <a:p>
            <a:pPr marL="476250" lvl="1" indent="0">
              <a:spcBef>
                <a:spcPct val="30000"/>
              </a:spcBef>
              <a:buFont typeface="Verdana" panose="020B0604030504040204" pitchFamily="34" charset="0"/>
              <a:buNone/>
              <a:tabLst>
                <a:tab pos="381000" algn="l"/>
                <a:tab pos="628650" algn="l"/>
              </a:tabLst>
            </a:pPr>
            <a:r>
              <a:rPr lang="en-US" altLang="en-US" sz="1200" dirty="0">
                <a:latin typeface="Calibri Light" panose="020F0302020204030204" pitchFamily="34" charset="0"/>
                <a:ea typeface="ＭＳ Ｐゴシック" panose="020B0600070205080204" pitchFamily="34" charset="-128"/>
              </a:rPr>
              <a:t>	-In early 2018, FIG became the only Tax-Lien Servicer to achieve a rating of Average or better and a Forecast of 	Stable or better by both Morningstar and S&amp;P Ratings Agencies.</a:t>
            </a:r>
          </a:p>
          <a:p>
            <a:pPr marL="476250" lvl="1" indent="0">
              <a:spcBef>
                <a:spcPct val="30000"/>
              </a:spcBef>
              <a:buFont typeface="Verdana" panose="020B0604030504040204" pitchFamily="34" charset="0"/>
              <a:buNone/>
              <a:tabLst>
                <a:tab pos="381000" algn="l"/>
                <a:tab pos="628650" algn="l"/>
              </a:tabLst>
            </a:pPr>
            <a:r>
              <a:rPr lang="en-US" altLang="en-US" sz="1200" dirty="0">
                <a:latin typeface="Calibri Light" panose="020F0302020204030204" pitchFamily="34" charset="0"/>
                <a:ea typeface="ＭＳ Ｐゴシック" panose="020B0600070205080204" pitchFamily="34" charset="-128"/>
              </a:rPr>
              <a:t>	</a:t>
            </a:r>
            <a:endParaRPr lang="en-US" sz="2000" dirty="0"/>
          </a:p>
          <a:p>
            <a:pPr marL="201168" lvl="1" indent="0" algn="just">
              <a:buNone/>
            </a:pP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C5FBEE7-374A-475A-AA7D-041E4FAD3C67}" type="slidenum">
              <a:rPr lang="en-US" smtClean="0"/>
              <a:pPr>
                <a:defRPr/>
              </a:pPr>
              <a:t>9</a:t>
            </a:fld>
            <a:endParaRPr lang="en-US"/>
          </a:p>
        </p:txBody>
      </p:sp>
      <p:sp>
        <p:nvSpPr>
          <p:cNvPr id="6" name="Content Placeholder 2"/>
          <p:cNvSpPr txBox="1">
            <a:spLocks/>
          </p:cNvSpPr>
          <p:nvPr/>
        </p:nvSpPr>
        <p:spPr bwMode="auto">
          <a:xfrm>
            <a:off x="968569" y="5758989"/>
            <a:ext cx="687546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l" rtl="0" eaLnBrk="0" fontAlgn="base" hangingPunct="0">
              <a:spcBef>
                <a:spcPct val="125000"/>
              </a:spcBef>
              <a:spcAft>
                <a:spcPct val="0"/>
              </a:spcAft>
              <a:buClr>
                <a:schemeClr val="tx2"/>
              </a:buClr>
              <a:buChar char="•"/>
              <a:tabLst>
                <a:tab pos="381000" algn="l"/>
              </a:tabLst>
              <a:defRPr sz="1600" b="1">
                <a:solidFill>
                  <a:schemeClr val="tx1"/>
                </a:solidFill>
                <a:latin typeface="+mn-lt"/>
                <a:ea typeface="ＭＳ Ｐゴシック" charset="-128"/>
                <a:cs typeface="+mn-cs"/>
              </a:defRPr>
            </a:lvl1pPr>
            <a:lvl2pPr marL="762000" indent="-285750" algn="l" rtl="0" eaLnBrk="0" fontAlgn="base" hangingPunct="0">
              <a:spcBef>
                <a:spcPct val="20000"/>
              </a:spcBef>
              <a:spcAft>
                <a:spcPct val="0"/>
              </a:spcAft>
              <a:buClr>
                <a:schemeClr val="accent2"/>
              </a:buClr>
              <a:buFont typeface="Verdana" panose="020B0604030504040204" pitchFamily="34" charset="0"/>
              <a:buChar char="–"/>
              <a:tabLst>
                <a:tab pos="381000" algn="l"/>
              </a:tabLst>
              <a:defRPr sz="1600">
                <a:solidFill>
                  <a:schemeClr val="tx1"/>
                </a:solidFill>
                <a:latin typeface="+mn-lt"/>
                <a:ea typeface="ＭＳ Ｐゴシック" charset="-128"/>
              </a:defRPr>
            </a:lvl2pPr>
            <a:lvl3pPr marL="1181100" indent="-228600" algn="l" rtl="0" eaLnBrk="0" fontAlgn="base" hangingPunct="0">
              <a:spcBef>
                <a:spcPct val="20000"/>
              </a:spcBef>
              <a:spcAft>
                <a:spcPct val="0"/>
              </a:spcAft>
              <a:buClr>
                <a:schemeClr val="tx1"/>
              </a:buClr>
              <a:buChar char="•"/>
              <a:tabLst>
                <a:tab pos="381000" algn="l"/>
              </a:tabLst>
              <a:defRPr sz="1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Char char="–"/>
              <a:tabLst>
                <a:tab pos="381000" algn="l"/>
              </a:tabLst>
              <a:defRPr sz="14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Char char="»"/>
              <a:tabLst>
                <a:tab pos="381000" algn="l"/>
              </a:tabLst>
              <a:defRPr sz="14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Char char="»"/>
              <a:tabLst>
                <a:tab pos="381000" algn="l"/>
              </a:tabLst>
              <a:defRPr sz="1400">
                <a:solidFill>
                  <a:schemeClr val="tx1"/>
                </a:solidFill>
                <a:latin typeface="+mn-lt"/>
              </a:defRPr>
            </a:lvl6pPr>
            <a:lvl7pPr marL="2971800" indent="-228600" algn="l" rtl="0" fontAlgn="base">
              <a:spcBef>
                <a:spcPct val="20000"/>
              </a:spcBef>
              <a:spcAft>
                <a:spcPct val="0"/>
              </a:spcAft>
              <a:buClr>
                <a:schemeClr val="tx1"/>
              </a:buClr>
              <a:buChar char="»"/>
              <a:tabLst>
                <a:tab pos="381000" algn="l"/>
              </a:tabLst>
              <a:defRPr sz="1400">
                <a:solidFill>
                  <a:schemeClr val="tx1"/>
                </a:solidFill>
                <a:latin typeface="+mn-lt"/>
              </a:defRPr>
            </a:lvl7pPr>
            <a:lvl8pPr marL="3429000" indent="-228600" algn="l" rtl="0" fontAlgn="base">
              <a:spcBef>
                <a:spcPct val="20000"/>
              </a:spcBef>
              <a:spcAft>
                <a:spcPct val="0"/>
              </a:spcAft>
              <a:buClr>
                <a:schemeClr val="tx1"/>
              </a:buClr>
              <a:buChar char="»"/>
              <a:tabLst>
                <a:tab pos="381000" algn="l"/>
              </a:tabLst>
              <a:defRPr sz="1400">
                <a:solidFill>
                  <a:schemeClr val="tx1"/>
                </a:solidFill>
                <a:latin typeface="+mn-lt"/>
              </a:defRPr>
            </a:lvl8pPr>
            <a:lvl9pPr marL="3886200" indent="-228600" algn="l" rtl="0" fontAlgn="base">
              <a:spcBef>
                <a:spcPct val="20000"/>
              </a:spcBef>
              <a:spcAft>
                <a:spcPct val="0"/>
              </a:spcAft>
              <a:buClr>
                <a:schemeClr val="tx1"/>
              </a:buClr>
              <a:buChar char="»"/>
              <a:tabLst>
                <a:tab pos="381000" algn="l"/>
              </a:tabLst>
              <a:defRPr sz="1400">
                <a:solidFill>
                  <a:schemeClr val="tx1"/>
                </a:solidFill>
                <a:latin typeface="+mn-lt"/>
              </a:defRPr>
            </a:lvl9pPr>
          </a:lstStyle>
          <a:p>
            <a:pPr marL="476250" lvl="1" indent="0">
              <a:spcBef>
                <a:spcPct val="30000"/>
              </a:spcBef>
              <a:buFont typeface="Verdana" panose="020B0604030504040204" pitchFamily="34" charset="0"/>
              <a:buNone/>
              <a:tabLst>
                <a:tab pos="381000" algn="l"/>
                <a:tab pos="628650" algn="l"/>
              </a:tabLst>
              <a:defRPr/>
            </a:pPr>
            <a:r>
              <a:rPr lang="en-US" altLang="en-US" sz="800" b="0" kern="0" baseline="0" dirty="0">
                <a:latin typeface="Calibri Light" panose="020F0302020204030204" pitchFamily="34" charset="0"/>
                <a:ea typeface="ＭＳ Ｐゴシック" panose="020B0600070205080204" pitchFamily="34" charset="-128"/>
              </a:rPr>
              <a:t>*FIG refers to one or more of Finch Investment Group’s companies and their respective subsidiaries and affiliates such as FIG Capital Investments, LLC or FIG Capital Management, LLC.</a:t>
            </a:r>
          </a:p>
          <a:p>
            <a:pPr marL="476250" lvl="1" indent="0">
              <a:spcBef>
                <a:spcPct val="30000"/>
              </a:spcBef>
              <a:buFont typeface="Verdana" panose="020B0604030504040204" pitchFamily="34" charset="0"/>
              <a:buNone/>
              <a:tabLst>
                <a:tab pos="381000" algn="l"/>
                <a:tab pos="628650" algn="l"/>
              </a:tabLst>
              <a:defRPr/>
            </a:pPr>
            <a:endParaRPr lang="en-US" altLang="en-US" sz="1200" b="0" kern="0" baseline="0" dirty="0">
              <a:latin typeface="Calibri Light" panose="020F0302020204030204" pitchFamily="34" charset="0"/>
              <a:ea typeface="ＭＳ Ｐゴシック" panose="020B0600070205080204" pitchFamily="34" charset="-128"/>
            </a:endParaRPr>
          </a:p>
          <a:p>
            <a:pPr marL="476250" lvl="1" indent="0">
              <a:spcBef>
                <a:spcPct val="30000"/>
              </a:spcBef>
              <a:buFont typeface="Verdana" panose="020B0604030504040204" pitchFamily="34" charset="0"/>
              <a:buNone/>
              <a:tabLst>
                <a:tab pos="381000" algn="l"/>
                <a:tab pos="628650" algn="l"/>
              </a:tabLst>
              <a:defRPr/>
            </a:pPr>
            <a:endParaRPr lang="en-US" altLang="en-US" sz="1200" b="0" kern="0" baseline="0" dirty="0">
              <a:latin typeface="Calibri Light" panose="020F0302020204030204" pitchFamily="34" charset="0"/>
              <a:ea typeface="ＭＳ Ｐゴシック" panose="020B0600070205080204" pitchFamily="34" charset="-128"/>
            </a:endParaRPr>
          </a:p>
          <a:p>
            <a:pPr marL="476250" lvl="1" indent="0">
              <a:spcBef>
                <a:spcPct val="30000"/>
              </a:spcBef>
              <a:buFont typeface="Verdana" panose="020B0604030504040204" pitchFamily="34" charset="0"/>
              <a:buNone/>
              <a:tabLst>
                <a:tab pos="381000" algn="l"/>
                <a:tab pos="628650" algn="l"/>
              </a:tabLst>
              <a:defRPr/>
            </a:pPr>
            <a:endParaRPr lang="en-US" altLang="en-US" sz="1200" b="0" kern="0" baseline="0" dirty="0">
              <a:latin typeface="Calibri Light" panose="020F0302020204030204" pitchFamily="34" charset="0"/>
              <a:ea typeface="ＭＳ Ｐゴシック" panose="020B0600070205080204" pitchFamily="34" charset="-128"/>
            </a:endParaRPr>
          </a:p>
          <a:p>
            <a:pPr marL="476250" lvl="1" indent="0">
              <a:spcBef>
                <a:spcPct val="30000"/>
              </a:spcBef>
              <a:buFont typeface="Verdana" panose="020B0604030504040204" pitchFamily="34" charset="0"/>
              <a:buNone/>
              <a:tabLst>
                <a:tab pos="381000" algn="l"/>
                <a:tab pos="628650" algn="l"/>
              </a:tabLst>
              <a:defRPr/>
            </a:pPr>
            <a:endParaRPr lang="en-US" altLang="en-US" sz="1200" b="0" kern="0" baseline="0" dirty="0">
              <a:latin typeface="Calibri Light" panose="020F0302020204030204" pitchFamily="34" charset="0"/>
              <a:ea typeface="ＭＳ Ｐゴシック" panose="020B0600070205080204" pitchFamily="34" charset="-128"/>
            </a:endParaRPr>
          </a:p>
          <a:p>
            <a:pPr marL="476250" lvl="1" indent="0">
              <a:spcBef>
                <a:spcPct val="30000"/>
              </a:spcBef>
              <a:buFont typeface="Verdana" panose="020B0604030504040204" pitchFamily="34" charset="0"/>
              <a:buNone/>
              <a:tabLst>
                <a:tab pos="381000" algn="l"/>
                <a:tab pos="628650" algn="l"/>
              </a:tabLst>
              <a:defRPr/>
            </a:pPr>
            <a:endParaRPr lang="en-US" altLang="en-US" sz="1200" b="0" kern="0" baseline="0" dirty="0">
              <a:latin typeface="Calibri Light" panose="020F0302020204030204" pitchFamily="34" charset="0"/>
              <a:ea typeface="ＭＳ Ｐゴシック" panose="020B0600070205080204" pitchFamily="34" charset="-128"/>
            </a:endParaRPr>
          </a:p>
          <a:p>
            <a:pPr marL="476250" lvl="1" indent="0">
              <a:spcBef>
                <a:spcPct val="30000"/>
              </a:spcBef>
              <a:buFont typeface="Verdana" panose="020B0604030504040204" pitchFamily="34" charset="0"/>
              <a:buNone/>
              <a:tabLst>
                <a:tab pos="381000" algn="l"/>
                <a:tab pos="628650" algn="l"/>
              </a:tabLst>
              <a:defRPr/>
            </a:pPr>
            <a:endParaRPr lang="en-US" altLang="en-US" sz="1200" b="0" kern="0" baseline="0" dirty="0">
              <a:latin typeface="Calibri Light" panose="020F0302020204030204" pitchFamily="34" charset="0"/>
              <a:ea typeface="ＭＳ Ｐゴシック" panose="020B0600070205080204" pitchFamily="34" charset="-128"/>
            </a:endParaRPr>
          </a:p>
          <a:p>
            <a:pPr marL="476250" lvl="1" indent="0">
              <a:spcBef>
                <a:spcPct val="30000"/>
              </a:spcBef>
              <a:buFont typeface="Verdana" panose="020B0604030504040204" pitchFamily="34" charset="0"/>
              <a:buNone/>
              <a:tabLst>
                <a:tab pos="381000" algn="l"/>
                <a:tab pos="628650" algn="l"/>
              </a:tabLst>
              <a:defRPr/>
            </a:pPr>
            <a:endParaRPr lang="en-US" altLang="en-US" sz="1200" b="0" kern="0" baseline="0" dirty="0">
              <a:latin typeface="Calibri Light" panose="020F0302020204030204" pitchFamily="34" charset="0"/>
              <a:ea typeface="ＭＳ Ｐゴシック" panose="020B0600070205080204" pitchFamily="34" charset="-128"/>
            </a:endParaRPr>
          </a:p>
          <a:p>
            <a:pPr marL="476250" lvl="1" indent="0">
              <a:spcBef>
                <a:spcPct val="30000"/>
              </a:spcBef>
              <a:buFont typeface="Verdana" panose="020B0604030504040204" pitchFamily="34" charset="0"/>
              <a:buNone/>
              <a:tabLst>
                <a:tab pos="381000" algn="l"/>
                <a:tab pos="628650" algn="l"/>
              </a:tabLst>
              <a:defRPr/>
            </a:pPr>
            <a:endParaRPr lang="en-US" altLang="en-US" sz="1200" b="0" kern="0" baseline="0" dirty="0">
              <a:latin typeface="Calibri Light" panose="020F0302020204030204" pitchFamily="34" charset="0"/>
              <a:ea typeface="ＭＳ Ｐゴシック" panose="020B0600070205080204" pitchFamily="34" charset="-128"/>
            </a:endParaRPr>
          </a:p>
        </p:txBody>
      </p:sp>
      <p:pic>
        <p:nvPicPr>
          <p:cNvPr id="7" name="Picture 6"/>
          <p:cNvPicPr>
            <a:picLocks noChangeAspect="1"/>
          </p:cNvPicPr>
          <p:nvPr/>
        </p:nvPicPr>
        <p:blipFill>
          <a:blip r:embed="rId2"/>
          <a:stretch>
            <a:fillRect/>
          </a:stretch>
        </p:blipFill>
        <p:spPr>
          <a:xfrm>
            <a:off x="8662929" y="6416444"/>
            <a:ext cx="408467" cy="408467"/>
          </a:xfrm>
          <a:prstGeom prst="rect">
            <a:avLst/>
          </a:prstGeom>
        </p:spPr>
      </p:pic>
      <p:pic>
        <p:nvPicPr>
          <p:cNvPr id="8" name="Picture 7">
            <a:extLst>
              <a:ext uri="{FF2B5EF4-FFF2-40B4-BE49-F238E27FC236}">
                <a16:creationId xmlns:a16="http://schemas.microsoft.com/office/drawing/2014/main" xmlns="" id="{BC4B7408-5E8C-4665-9C5B-B3F190B51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538" y="274570"/>
            <a:ext cx="1555494" cy="1552383"/>
          </a:xfrm>
          <a:prstGeom prst="rect">
            <a:avLst/>
          </a:prstGeom>
        </p:spPr>
      </p:pic>
    </p:spTree>
    <p:extLst>
      <p:ext uri="{BB962C8B-B14F-4D97-AF65-F5344CB8AC3E}">
        <p14:creationId xmlns:p14="http://schemas.microsoft.com/office/powerpoint/2010/main" val="159940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951" y="887606"/>
            <a:ext cx="7767367" cy="1450757"/>
          </a:xfrm>
        </p:spPr>
        <p:txBody>
          <a:bodyPr>
            <a:normAutofit/>
          </a:bodyPr>
          <a:lstStyle/>
          <a:p>
            <a:pPr marL="476250" lvl="1" algn="l">
              <a:spcBef>
                <a:spcPct val="30000"/>
              </a:spcBef>
              <a:tabLst>
                <a:tab pos="381000" algn="l"/>
                <a:tab pos="628650" algn="l"/>
              </a:tabLst>
            </a:pPr>
            <a:r>
              <a:rPr lang="en-US" altLang="en-US" sz="1800" b="1" dirty="0">
                <a:latin typeface="Calibri" panose="020F0502020204030204" pitchFamily="34" charset="0"/>
                <a:ea typeface="ＭＳ Ｐゴシック" panose="020B0600070205080204" pitchFamily="34" charset="-128"/>
              </a:rPr>
              <a:t>FIG CAPITAL INVESTMENTS, LLC</a:t>
            </a:r>
            <a:br>
              <a:rPr lang="en-US" altLang="en-US" sz="1800" b="1" dirty="0">
                <a:latin typeface="Calibri" panose="020F0502020204030204" pitchFamily="34" charset="0"/>
                <a:ea typeface="ＭＳ Ｐゴシック" panose="020B0600070205080204" pitchFamily="34" charset="-128"/>
              </a:rPr>
            </a:br>
            <a:r>
              <a:rPr lang="en-US" altLang="en-US" b="1" dirty="0">
                <a:latin typeface="Calibri Light" panose="020F0302020204030204" pitchFamily="34" charset="0"/>
                <a:ea typeface="ＭＳ Ｐゴシック" panose="020B0600070205080204" pitchFamily="34" charset="-128"/>
              </a:rPr>
              <a:t>Servicing and Collections</a:t>
            </a:r>
            <a:br>
              <a:rPr lang="en-US" altLang="en-US" b="1" dirty="0">
                <a:latin typeface="Calibri Light" panose="020F0302020204030204" pitchFamily="34" charset="0"/>
                <a:ea typeface="ＭＳ Ｐゴシック" panose="020B0600070205080204" pitchFamily="34" charset="-128"/>
              </a:rPr>
            </a:br>
            <a:r>
              <a:rPr lang="en-US" altLang="en-US" sz="1800" dirty="0">
                <a:latin typeface="Calibri Light" panose="020F0302020204030204" pitchFamily="34" charset="0"/>
                <a:ea typeface="ＭＳ Ｐゴシック" panose="020B0600070205080204" pitchFamily="34" charset="-128"/>
              </a:rPr>
              <a:t/>
            </a:r>
            <a:br>
              <a:rPr lang="en-US" altLang="en-US" sz="1800" dirty="0">
                <a:latin typeface="Calibri Light" panose="020F0302020204030204" pitchFamily="34" charset="0"/>
                <a:ea typeface="ＭＳ Ｐゴシック" panose="020B0600070205080204" pitchFamily="34" charset="-128"/>
              </a:rPr>
            </a:br>
            <a:endParaRPr lang="en-US" dirty="0"/>
          </a:p>
        </p:txBody>
      </p:sp>
      <p:sp>
        <p:nvSpPr>
          <p:cNvPr id="3" name="Content Placeholder 2"/>
          <p:cNvSpPr>
            <a:spLocks noGrp="1"/>
          </p:cNvSpPr>
          <p:nvPr>
            <p:ph idx="1"/>
          </p:nvPr>
        </p:nvSpPr>
        <p:spPr/>
        <p:txBody>
          <a:bodyPr>
            <a:normAutofit fontScale="85000" lnSpcReduction="10000"/>
          </a:bodyPr>
          <a:lstStyle/>
          <a:p>
            <a:pPr marL="476250" lvl="1" indent="0">
              <a:spcBef>
                <a:spcPct val="30000"/>
              </a:spcBef>
              <a:buFont typeface="Verdana" panose="020B0604030504040204" pitchFamily="34" charset="0"/>
              <a:buNone/>
              <a:tabLst>
                <a:tab pos="381000" algn="l"/>
                <a:tab pos="628650" algn="l"/>
              </a:tabLst>
            </a:pPr>
            <a:r>
              <a:rPr lang="en-US" altLang="en-US" sz="1200" dirty="0">
                <a:latin typeface="Calibri Light" panose="020F0302020204030204" pitchFamily="34" charset="0"/>
                <a:ea typeface="ＭＳ Ｐゴシック" panose="020B0600070205080204" pitchFamily="34" charset="-128"/>
              </a:rPr>
              <a:t>	-</a:t>
            </a:r>
            <a:r>
              <a:rPr lang="en-US" sz="1200" dirty="0">
                <a:latin typeface="Calibri Light" panose="020F0302020204030204" pitchFamily="34" charset="0"/>
                <a:ea typeface="ＭＳ Ｐゴシック" panose="020B0600070205080204" pitchFamily="34" charset="-128"/>
              </a:rPr>
              <a:t>Our Servicing Department is experienced and friendly, and we leverage technology via our cloud-based 		servicing platform and online payment portal to truly elevate our servicing and collections capabilities. </a:t>
            </a:r>
          </a:p>
          <a:p>
            <a:pPr marL="476250" lvl="1" indent="0">
              <a:spcBef>
                <a:spcPct val="30000"/>
              </a:spcBef>
              <a:buFont typeface="Verdana" panose="020B0604030504040204" pitchFamily="34" charset="0"/>
              <a:buNone/>
              <a:tabLst>
                <a:tab pos="381000" algn="l"/>
                <a:tab pos="628650" algn="l"/>
              </a:tabLst>
            </a:pPr>
            <a:r>
              <a:rPr lang="en-US" sz="1200" dirty="0">
                <a:latin typeface="Calibri Light" panose="020F0302020204030204" pitchFamily="34" charset="0"/>
                <a:ea typeface="ＭＳ Ｐゴシック" panose="020B0600070205080204" pitchFamily="34" charset="-128"/>
              </a:rPr>
              <a:t>	</a:t>
            </a:r>
            <a:r>
              <a:rPr lang="en-US" sz="1200" u="sng" dirty="0">
                <a:latin typeface="Calibri Light" panose="020F0302020204030204" pitchFamily="34" charset="0"/>
                <a:ea typeface="ＭＳ Ｐゴシック" panose="020B0600070205080204" pitchFamily="34" charset="-128"/>
              </a:rPr>
              <a:t>Technology &amp; Reporting</a:t>
            </a:r>
            <a:endParaRPr lang="en-US" altLang="en-US" sz="1200" u="sng" dirty="0">
              <a:latin typeface="Calibri Light" panose="020F0302020204030204" pitchFamily="34" charset="0"/>
              <a:ea typeface="ＭＳ Ｐゴシック" panose="020B0600070205080204" pitchFamily="34" charset="-128"/>
            </a:endParaRPr>
          </a:p>
          <a:p>
            <a:pPr marL="476250" lvl="1" indent="0">
              <a:spcBef>
                <a:spcPct val="30000"/>
              </a:spcBef>
              <a:buFont typeface="Verdana" panose="020B0604030504040204" pitchFamily="34" charset="0"/>
              <a:buNone/>
              <a:tabLst>
                <a:tab pos="381000" algn="l"/>
                <a:tab pos="628650" algn="l"/>
              </a:tabLst>
            </a:pPr>
            <a:r>
              <a:rPr lang="en-US" altLang="en-US" sz="1200" dirty="0">
                <a:latin typeface="Calibri Light" panose="020F0302020204030204" pitchFamily="34" charset="0"/>
                <a:ea typeface="ＭＳ Ｐゴシック" panose="020B0600070205080204" pitchFamily="34" charset="-128"/>
              </a:rPr>
              <a:t>	-W</a:t>
            </a:r>
            <a:r>
              <a:rPr lang="en-US" sz="1200" dirty="0">
                <a:latin typeface="Calibri Light" panose="020F0302020204030204" pitchFamily="34" charset="0"/>
                <a:ea typeface="ＭＳ Ｐゴシック" panose="020B0600070205080204" pitchFamily="34" charset="-128"/>
              </a:rPr>
              <a:t>e have the technology to enable robust real-time visibility into the status of our collection efforts. Authorized 	county employees can be granted 24-7 access to our platform where updated summary reports can be viewed 	at any time.  There is also the ability to drill down into the details of specific liens to view up-to-the-minute 	payoff amounts, taxpayer correspondence history, and copies of any official notices (i.e. payoff statement 	notices, foreclosure notices, or lien releases) that relate to a specific parcel. Updated Payoff Statements and 	other notifications can be generated at the push of a button.</a:t>
            </a:r>
          </a:p>
          <a:p>
            <a:pPr marL="476250" lvl="1" indent="0">
              <a:spcBef>
                <a:spcPct val="30000"/>
              </a:spcBef>
              <a:buFont typeface="Verdana" panose="020B0604030504040204" pitchFamily="34" charset="0"/>
              <a:buNone/>
              <a:tabLst>
                <a:tab pos="381000" algn="l"/>
                <a:tab pos="628650" algn="l"/>
              </a:tabLst>
            </a:pPr>
            <a:r>
              <a:rPr lang="en-US" altLang="en-US" sz="1200" dirty="0">
                <a:latin typeface="Calibri Light" panose="020F0302020204030204" pitchFamily="34" charset="0"/>
                <a:ea typeface="ＭＳ Ｐゴシック" panose="020B0600070205080204" pitchFamily="34" charset="-128"/>
              </a:rPr>
              <a:t>	- We can schedule automated emails to be sent to authorized county employees with any desired summary 	level information pertaining to the assigned liens.</a:t>
            </a:r>
          </a:p>
          <a:p>
            <a:pPr marL="476250" lvl="1" indent="0">
              <a:spcBef>
                <a:spcPct val="30000"/>
              </a:spcBef>
              <a:buFont typeface="Verdana" panose="020B0604030504040204" pitchFamily="34" charset="0"/>
              <a:buNone/>
              <a:tabLst>
                <a:tab pos="381000" algn="l"/>
                <a:tab pos="628650" algn="l"/>
              </a:tabLst>
            </a:pPr>
            <a:r>
              <a:rPr lang="en-US" altLang="en-US" sz="1200" dirty="0">
                <a:latin typeface="Calibri Light" panose="020F0302020204030204" pitchFamily="34" charset="0"/>
                <a:ea typeface="ＭＳ Ｐゴシック" panose="020B0600070205080204" pitchFamily="34" charset="-128"/>
              </a:rPr>
              <a:t>	</a:t>
            </a:r>
            <a:r>
              <a:rPr lang="en-US" altLang="en-US" sz="1200" u="sng" dirty="0">
                <a:latin typeface="Calibri Light" panose="020F0302020204030204" pitchFamily="34" charset="0"/>
                <a:ea typeface="ＭＳ Ｐゴシック" panose="020B0600070205080204" pitchFamily="34" charset="-128"/>
              </a:rPr>
              <a:t>Flexible Payment Options</a:t>
            </a:r>
          </a:p>
          <a:p>
            <a:pPr marL="476250" lvl="1" indent="0">
              <a:spcBef>
                <a:spcPct val="30000"/>
              </a:spcBef>
              <a:buFont typeface="Verdana" panose="020B0604030504040204" pitchFamily="34" charset="0"/>
              <a:buNone/>
              <a:tabLst>
                <a:tab pos="381000" algn="l"/>
                <a:tab pos="628650" algn="l"/>
              </a:tabLst>
            </a:pPr>
            <a:r>
              <a:rPr lang="en-US" altLang="en-US" sz="1200" dirty="0">
                <a:latin typeface="Calibri Light" panose="020F0302020204030204" pitchFamily="34" charset="0"/>
                <a:ea typeface="ＭＳ Ｐゴシック" panose="020B0600070205080204" pitchFamily="34" charset="-128"/>
              </a:rPr>
              <a:t>	-Taxpayers are given the option to either mail payment to our payment center or pay on our online portal at 	</a:t>
            </a:r>
            <a:r>
              <a:rPr lang="en-US" altLang="en-US" sz="1200" dirty="0">
                <a:latin typeface="Calibri Light" panose="020F0302020204030204" pitchFamily="34" charset="0"/>
                <a:ea typeface="ＭＳ Ｐゴシック" panose="020B0600070205080204" pitchFamily="34" charset="-128"/>
                <a:hlinkClick r:id="rId2"/>
              </a:rPr>
              <a:t>www.figtaxes.com</a:t>
            </a:r>
            <a:r>
              <a:rPr lang="en-US" altLang="en-US" sz="1200" dirty="0">
                <a:latin typeface="Calibri Light" panose="020F0302020204030204" pitchFamily="34" charset="0"/>
                <a:ea typeface="ＭＳ Ｐゴシック" panose="020B0600070205080204" pitchFamily="34" charset="-128"/>
              </a:rPr>
              <a:t>. We are also happy to establish payment plans.</a:t>
            </a:r>
          </a:p>
          <a:p>
            <a:pPr marL="476250" lvl="1" indent="0">
              <a:spcBef>
                <a:spcPct val="30000"/>
              </a:spcBef>
              <a:buFont typeface="Verdana" panose="020B0604030504040204" pitchFamily="34" charset="0"/>
              <a:buNone/>
              <a:tabLst>
                <a:tab pos="381000" algn="l"/>
                <a:tab pos="628650" algn="l"/>
              </a:tabLst>
            </a:pPr>
            <a:r>
              <a:rPr lang="en-US" altLang="en-US" sz="1200" dirty="0">
                <a:latin typeface="Calibri Light" panose="020F0302020204030204" pitchFamily="34" charset="0"/>
                <a:ea typeface="ＭＳ Ｐゴシック" panose="020B0600070205080204" pitchFamily="34" charset="-128"/>
              </a:rPr>
              <a:t>	-Taxpayers are notified of the lien sale (in accordance with the terms of the O.R.C. and the terms of the 	Purchase Agreement) and encouraged to make payment or to reach out to us with inquiries; they can call our 	service line at 844-PAY-LIEN (844-729-5436) or email us at </a:t>
            </a:r>
            <a:r>
              <a:rPr lang="en-US" altLang="en-US" sz="1200" dirty="0">
                <a:latin typeface="Calibri Light" panose="020F0302020204030204" pitchFamily="34" charset="0"/>
                <a:ea typeface="ＭＳ Ｐゴシック" panose="020B0600070205080204" pitchFamily="34" charset="-128"/>
                <a:hlinkClick r:id="rId3"/>
              </a:rPr>
              <a:t>payoff@figtaxes.com</a:t>
            </a:r>
            <a:r>
              <a:rPr lang="en-US" altLang="en-US" sz="1200" dirty="0">
                <a:latin typeface="Calibri Light" panose="020F0302020204030204" pitchFamily="34" charset="0"/>
                <a:ea typeface="ＭＳ Ｐゴシック" panose="020B0600070205080204" pitchFamily="34" charset="-128"/>
              </a:rPr>
              <a:t>. </a:t>
            </a:r>
          </a:p>
          <a:p>
            <a:pPr marL="476250" lvl="1" indent="0">
              <a:spcBef>
                <a:spcPct val="30000"/>
              </a:spcBef>
              <a:buFont typeface="Verdana" panose="020B0604030504040204" pitchFamily="34" charset="0"/>
              <a:buNone/>
              <a:tabLst>
                <a:tab pos="381000" algn="l"/>
                <a:tab pos="628650" algn="l"/>
              </a:tabLst>
            </a:pPr>
            <a:r>
              <a:rPr lang="en-US" altLang="en-US" sz="1200" dirty="0">
                <a:latin typeface="Calibri Light" panose="020F0302020204030204" pitchFamily="34" charset="0"/>
                <a:ea typeface="ＭＳ Ｐゴシック" panose="020B0600070205080204" pitchFamily="34" charset="-128"/>
              </a:rPr>
              <a:t>	-Upon payment in full, we will promptly notify the county to release (aka satisfy or cancel) the lien(s).</a:t>
            </a:r>
          </a:p>
          <a:p>
            <a:pPr marL="476250" lvl="1" indent="0">
              <a:spcBef>
                <a:spcPct val="30000"/>
              </a:spcBef>
              <a:buFont typeface="Verdana" panose="020B0604030504040204" pitchFamily="34" charset="0"/>
              <a:buNone/>
              <a:tabLst>
                <a:tab pos="381000" algn="l"/>
                <a:tab pos="628650" algn="l"/>
              </a:tabLst>
            </a:pPr>
            <a:endParaRPr lang="en-US" altLang="en-US" sz="1200" dirty="0">
              <a:latin typeface="Calibri Light" panose="020F0302020204030204" pitchFamily="34" charset="0"/>
              <a:ea typeface="ＭＳ Ｐゴシック" panose="020B0600070205080204" pitchFamily="34" charset="-128"/>
            </a:endParaRPr>
          </a:p>
          <a:p>
            <a:pPr marL="476250" lvl="1" indent="0">
              <a:spcBef>
                <a:spcPct val="30000"/>
              </a:spcBef>
              <a:buFont typeface="Verdana" panose="020B0604030504040204" pitchFamily="34" charset="0"/>
              <a:buNone/>
              <a:tabLst>
                <a:tab pos="381000" algn="l"/>
                <a:tab pos="628650" algn="l"/>
              </a:tabLst>
            </a:pPr>
            <a:endParaRPr lang="en-US" sz="2000" dirty="0"/>
          </a:p>
          <a:p>
            <a:pPr marL="201168" lvl="1" indent="0" algn="just">
              <a:buNone/>
            </a:pP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C5FBEE7-374A-475A-AA7D-041E4FAD3C67}" type="slidenum">
              <a:rPr lang="en-US" smtClean="0"/>
              <a:pPr>
                <a:defRPr/>
              </a:pPr>
              <a:t>10</a:t>
            </a:fld>
            <a:endParaRPr lang="en-US"/>
          </a:p>
        </p:txBody>
      </p:sp>
      <p:sp>
        <p:nvSpPr>
          <p:cNvPr id="6" name="Content Placeholder 2"/>
          <p:cNvSpPr txBox="1">
            <a:spLocks/>
          </p:cNvSpPr>
          <p:nvPr/>
        </p:nvSpPr>
        <p:spPr bwMode="auto">
          <a:xfrm>
            <a:off x="885598" y="5758989"/>
            <a:ext cx="687546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gn="l" rtl="0" eaLnBrk="0" fontAlgn="base" hangingPunct="0">
              <a:spcBef>
                <a:spcPct val="125000"/>
              </a:spcBef>
              <a:spcAft>
                <a:spcPct val="0"/>
              </a:spcAft>
              <a:buClr>
                <a:schemeClr val="tx2"/>
              </a:buClr>
              <a:buChar char="•"/>
              <a:tabLst>
                <a:tab pos="381000" algn="l"/>
              </a:tabLst>
              <a:defRPr sz="1600" b="1">
                <a:solidFill>
                  <a:schemeClr val="tx1"/>
                </a:solidFill>
                <a:latin typeface="+mn-lt"/>
                <a:ea typeface="ＭＳ Ｐゴシック" charset="-128"/>
                <a:cs typeface="+mn-cs"/>
              </a:defRPr>
            </a:lvl1pPr>
            <a:lvl2pPr marL="762000" indent="-285750" algn="l" rtl="0" eaLnBrk="0" fontAlgn="base" hangingPunct="0">
              <a:spcBef>
                <a:spcPct val="20000"/>
              </a:spcBef>
              <a:spcAft>
                <a:spcPct val="0"/>
              </a:spcAft>
              <a:buClr>
                <a:schemeClr val="accent2"/>
              </a:buClr>
              <a:buFont typeface="Verdana" panose="020B0604030504040204" pitchFamily="34" charset="0"/>
              <a:buChar char="–"/>
              <a:tabLst>
                <a:tab pos="381000" algn="l"/>
              </a:tabLst>
              <a:defRPr sz="1600">
                <a:solidFill>
                  <a:schemeClr val="tx1"/>
                </a:solidFill>
                <a:latin typeface="+mn-lt"/>
                <a:ea typeface="ＭＳ Ｐゴシック" charset="-128"/>
              </a:defRPr>
            </a:lvl2pPr>
            <a:lvl3pPr marL="1181100" indent="-228600" algn="l" rtl="0" eaLnBrk="0" fontAlgn="base" hangingPunct="0">
              <a:spcBef>
                <a:spcPct val="20000"/>
              </a:spcBef>
              <a:spcAft>
                <a:spcPct val="0"/>
              </a:spcAft>
              <a:buClr>
                <a:schemeClr val="tx1"/>
              </a:buClr>
              <a:buChar char="•"/>
              <a:tabLst>
                <a:tab pos="381000" algn="l"/>
              </a:tabLst>
              <a:defRPr sz="1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Char char="–"/>
              <a:tabLst>
                <a:tab pos="381000" algn="l"/>
              </a:tabLst>
              <a:defRPr sz="14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Char char="»"/>
              <a:tabLst>
                <a:tab pos="381000" algn="l"/>
              </a:tabLst>
              <a:defRPr sz="14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Char char="»"/>
              <a:tabLst>
                <a:tab pos="381000" algn="l"/>
              </a:tabLst>
              <a:defRPr sz="1400">
                <a:solidFill>
                  <a:schemeClr val="tx1"/>
                </a:solidFill>
                <a:latin typeface="+mn-lt"/>
              </a:defRPr>
            </a:lvl6pPr>
            <a:lvl7pPr marL="2971800" indent="-228600" algn="l" rtl="0" fontAlgn="base">
              <a:spcBef>
                <a:spcPct val="20000"/>
              </a:spcBef>
              <a:spcAft>
                <a:spcPct val="0"/>
              </a:spcAft>
              <a:buClr>
                <a:schemeClr val="tx1"/>
              </a:buClr>
              <a:buChar char="»"/>
              <a:tabLst>
                <a:tab pos="381000" algn="l"/>
              </a:tabLst>
              <a:defRPr sz="1400">
                <a:solidFill>
                  <a:schemeClr val="tx1"/>
                </a:solidFill>
                <a:latin typeface="+mn-lt"/>
              </a:defRPr>
            </a:lvl7pPr>
            <a:lvl8pPr marL="3429000" indent="-228600" algn="l" rtl="0" fontAlgn="base">
              <a:spcBef>
                <a:spcPct val="20000"/>
              </a:spcBef>
              <a:spcAft>
                <a:spcPct val="0"/>
              </a:spcAft>
              <a:buClr>
                <a:schemeClr val="tx1"/>
              </a:buClr>
              <a:buChar char="»"/>
              <a:tabLst>
                <a:tab pos="381000" algn="l"/>
              </a:tabLst>
              <a:defRPr sz="1400">
                <a:solidFill>
                  <a:schemeClr val="tx1"/>
                </a:solidFill>
                <a:latin typeface="+mn-lt"/>
              </a:defRPr>
            </a:lvl8pPr>
            <a:lvl9pPr marL="3886200" indent="-228600" algn="l" rtl="0" fontAlgn="base">
              <a:spcBef>
                <a:spcPct val="20000"/>
              </a:spcBef>
              <a:spcAft>
                <a:spcPct val="0"/>
              </a:spcAft>
              <a:buClr>
                <a:schemeClr val="tx1"/>
              </a:buClr>
              <a:buChar char="»"/>
              <a:tabLst>
                <a:tab pos="381000" algn="l"/>
              </a:tabLst>
              <a:defRPr sz="1400">
                <a:solidFill>
                  <a:schemeClr val="tx1"/>
                </a:solidFill>
                <a:latin typeface="+mn-lt"/>
              </a:defRPr>
            </a:lvl9pPr>
          </a:lstStyle>
          <a:p>
            <a:pPr marL="476250" lvl="1" indent="0">
              <a:spcBef>
                <a:spcPct val="30000"/>
              </a:spcBef>
              <a:buFont typeface="Verdana" panose="020B0604030504040204" pitchFamily="34" charset="0"/>
              <a:buNone/>
              <a:tabLst>
                <a:tab pos="381000" algn="l"/>
                <a:tab pos="628650" algn="l"/>
              </a:tabLst>
              <a:defRPr/>
            </a:pPr>
            <a:r>
              <a:rPr lang="en-US" altLang="en-US" sz="800" b="0" kern="0" baseline="0" dirty="0">
                <a:latin typeface="Calibri Light" panose="020F0302020204030204" pitchFamily="34" charset="0"/>
                <a:ea typeface="ＭＳ Ｐゴシック" panose="020B0600070205080204" pitchFamily="34" charset="-128"/>
              </a:rPr>
              <a:t>*FIG refers to one or more of Finch Investment Group’s companies and their respective subsidiaries and affiliates such as FIG Capital Investments, LLC or FIG Capital Management, LLC.</a:t>
            </a:r>
          </a:p>
          <a:p>
            <a:pPr marL="476250" lvl="1" indent="0">
              <a:spcBef>
                <a:spcPct val="30000"/>
              </a:spcBef>
              <a:buFont typeface="Verdana" panose="020B0604030504040204" pitchFamily="34" charset="0"/>
              <a:buNone/>
              <a:tabLst>
                <a:tab pos="381000" algn="l"/>
                <a:tab pos="628650" algn="l"/>
              </a:tabLst>
              <a:defRPr/>
            </a:pPr>
            <a:endParaRPr lang="en-US" altLang="en-US" sz="1200" b="0" kern="0" baseline="0" dirty="0">
              <a:latin typeface="Calibri Light" panose="020F0302020204030204" pitchFamily="34" charset="0"/>
              <a:ea typeface="ＭＳ Ｐゴシック" panose="020B0600070205080204" pitchFamily="34" charset="-128"/>
            </a:endParaRPr>
          </a:p>
          <a:p>
            <a:pPr marL="476250" lvl="1" indent="0">
              <a:spcBef>
                <a:spcPct val="30000"/>
              </a:spcBef>
              <a:buFont typeface="Verdana" panose="020B0604030504040204" pitchFamily="34" charset="0"/>
              <a:buNone/>
              <a:tabLst>
                <a:tab pos="381000" algn="l"/>
                <a:tab pos="628650" algn="l"/>
              </a:tabLst>
              <a:defRPr/>
            </a:pPr>
            <a:endParaRPr lang="en-US" altLang="en-US" sz="1200" b="0" kern="0" baseline="0" dirty="0">
              <a:latin typeface="Calibri Light" panose="020F0302020204030204" pitchFamily="34" charset="0"/>
              <a:ea typeface="ＭＳ Ｐゴシック" panose="020B0600070205080204" pitchFamily="34" charset="-128"/>
            </a:endParaRPr>
          </a:p>
          <a:p>
            <a:pPr marL="476250" lvl="1" indent="0">
              <a:spcBef>
                <a:spcPct val="30000"/>
              </a:spcBef>
              <a:buFont typeface="Verdana" panose="020B0604030504040204" pitchFamily="34" charset="0"/>
              <a:buNone/>
              <a:tabLst>
                <a:tab pos="381000" algn="l"/>
                <a:tab pos="628650" algn="l"/>
              </a:tabLst>
              <a:defRPr/>
            </a:pPr>
            <a:endParaRPr lang="en-US" altLang="en-US" sz="1200" b="0" kern="0" baseline="0" dirty="0">
              <a:latin typeface="Calibri Light" panose="020F0302020204030204" pitchFamily="34" charset="0"/>
              <a:ea typeface="ＭＳ Ｐゴシック" panose="020B0600070205080204" pitchFamily="34" charset="-128"/>
            </a:endParaRPr>
          </a:p>
          <a:p>
            <a:pPr marL="476250" lvl="1" indent="0">
              <a:spcBef>
                <a:spcPct val="30000"/>
              </a:spcBef>
              <a:buFont typeface="Verdana" panose="020B0604030504040204" pitchFamily="34" charset="0"/>
              <a:buNone/>
              <a:tabLst>
                <a:tab pos="381000" algn="l"/>
                <a:tab pos="628650" algn="l"/>
              </a:tabLst>
              <a:defRPr/>
            </a:pPr>
            <a:endParaRPr lang="en-US" altLang="en-US" sz="1200" b="0" kern="0" baseline="0" dirty="0">
              <a:latin typeface="Calibri Light" panose="020F0302020204030204" pitchFamily="34" charset="0"/>
              <a:ea typeface="ＭＳ Ｐゴシック" panose="020B0600070205080204" pitchFamily="34" charset="-128"/>
            </a:endParaRPr>
          </a:p>
          <a:p>
            <a:pPr marL="476250" lvl="1" indent="0">
              <a:spcBef>
                <a:spcPct val="30000"/>
              </a:spcBef>
              <a:buFont typeface="Verdana" panose="020B0604030504040204" pitchFamily="34" charset="0"/>
              <a:buNone/>
              <a:tabLst>
                <a:tab pos="381000" algn="l"/>
                <a:tab pos="628650" algn="l"/>
              </a:tabLst>
              <a:defRPr/>
            </a:pPr>
            <a:endParaRPr lang="en-US" altLang="en-US" sz="1200" b="0" kern="0" baseline="0" dirty="0">
              <a:latin typeface="Calibri Light" panose="020F0302020204030204" pitchFamily="34" charset="0"/>
              <a:ea typeface="ＭＳ Ｐゴシック" panose="020B0600070205080204" pitchFamily="34" charset="-128"/>
            </a:endParaRPr>
          </a:p>
          <a:p>
            <a:pPr marL="476250" lvl="1" indent="0">
              <a:spcBef>
                <a:spcPct val="30000"/>
              </a:spcBef>
              <a:buFont typeface="Verdana" panose="020B0604030504040204" pitchFamily="34" charset="0"/>
              <a:buNone/>
              <a:tabLst>
                <a:tab pos="381000" algn="l"/>
                <a:tab pos="628650" algn="l"/>
              </a:tabLst>
              <a:defRPr/>
            </a:pPr>
            <a:endParaRPr lang="en-US" altLang="en-US" sz="1200" b="0" kern="0" baseline="0" dirty="0">
              <a:latin typeface="Calibri Light" panose="020F0302020204030204" pitchFamily="34" charset="0"/>
              <a:ea typeface="ＭＳ Ｐゴシック" panose="020B0600070205080204" pitchFamily="34" charset="-128"/>
            </a:endParaRPr>
          </a:p>
          <a:p>
            <a:pPr marL="476250" lvl="1" indent="0">
              <a:spcBef>
                <a:spcPct val="30000"/>
              </a:spcBef>
              <a:buFont typeface="Verdana" panose="020B0604030504040204" pitchFamily="34" charset="0"/>
              <a:buNone/>
              <a:tabLst>
                <a:tab pos="381000" algn="l"/>
                <a:tab pos="628650" algn="l"/>
              </a:tabLst>
              <a:defRPr/>
            </a:pPr>
            <a:endParaRPr lang="en-US" altLang="en-US" sz="1200" b="0" kern="0" baseline="0" dirty="0">
              <a:latin typeface="Calibri Light" panose="020F0302020204030204" pitchFamily="34" charset="0"/>
              <a:ea typeface="ＭＳ Ｐゴシック" panose="020B0600070205080204" pitchFamily="34" charset="-128"/>
            </a:endParaRPr>
          </a:p>
          <a:p>
            <a:pPr marL="476250" lvl="1" indent="0">
              <a:spcBef>
                <a:spcPct val="30000"/>
              </a:spcBef>
              <a:buFont typeface="Verdana" panose="020B0604030504040204" pitchFamily="34" charset="0"/>
              <a:buNone/>
              <a:tabLst>
                <a:tab pos="381000" algn="l"/>
                <a:tab pos="628650" algn="l"/>
              </a:tabLst>
              <a:defRPr/>
            </a:pPr>
            <a:endParaRPr lang="en-US" altLang="en-US" sz="1200" b="0" kern="0" baseline="0" dirty="0">
              <a:latin typeface="Calibri Light" panose="020F0302020204030204" pitchFamily="34" charset="0"/>
              <a:ea typeface="ＭＳ Ｐゴシック" panose="020B0600070205080204" pitchFamily="34" charset="-128"/>
            </a:endParaRPr>
          </a:p>
        </p:txBody>
      </p:sp>
      <p:pic>
        <p:nvPicPr>
          <p:cNvPr id="7" name="Picture 6"/>
          <p:cNvPicPr>
            <a:picLocks noChangeAspect="1"/>
          </p:cNvPicPr>
          <p:nvPr/>
        </p:nvPicPr>
        <p:blipFill>
          <a:blip r:embed="rId4"/>
          <a:stretch>
            <a:fillRect/>
          </a:stretch>
        </p:blipFill>
        <p:spPr>
          <a:xfrm>
            <a:off x="8671318" y="6416444"/>
            <a:ext cx="408467" cy="408467"/>
          </a:xfrm>
          <a:prstGeom prst="rect">
            <a:avLst/>
          </a:prstGeom>
        </p:spPr>
      </p:pic>
      <p:pic>
        <p:nvPicPr>
          <p:cNvPr id="8" name="Picture 7">
            <a:extLst>
              <a:ext uri="{FF2B5EF4-FFF2-40B4-BE49-F238E27FC236}">
                <a16:creationId xmlns:a16="http://schemas.microsoft.com/office/drawing/2014/main" xmlns="" id="{61B14D14-D7AA-4D57-B445-639BD778C1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1100" y="170239"/>
            <a:ext cx="1605828" cy="1602616"/>
          </a:xfrm>
          <a:prstGeom prst="rect">
            <a:avLst/>
          </a:prstGeom>
        </p:spPr>
      </p:pic>
    </p:spTree>
    <p:extLst>
      <p:ext uri="{BB962C8B-B14F-4D97-AF65-F5344CB8AC3E}">
        <p14:creationId xmlns:p14="http://schemas.microsoft.com/office/powerpoint/2010/main" val="225062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598" y="818639"/>
            <a:ext cx="7767367" cy="1450757"/>
          </a:xfrm>
        </p:spPr>
        <p:txBody>
          <a:bodyPr>
            <a:normAutofit/>
          </a:bodyPr>
          <a:lstStyle/>
          <a:p>
            <a:pPr marL="476250" lvl="1" algn="l">
              <a:spcBef>
                <a:spcPct val="30000"/>
              </a:spcBef>
              <a:tabLst>
                <a:tab pos="381000" algn="l"/>
                <a:tab pos="628650" algn="l"/>
              </a:tabLst>
            </a:pPr>
            <a:r>
              <a:rPr lang="en-US" altLang="en-US" sz="1800" b="1" dirty="0">
                <a:latin typeface="Calibri" panose="020F0502020204030204" pitchFamily="34" charset="0"/>
                <a:ea typeface="ＭＳ Ｐゴシック" panose="020B0600070205080204" pitchFamily="34" charset="-128"/>
              </a:rPr>
              <a:t>FIG CAPITAL INVESTMENTS, LLC</a:t>
            </a:r>
            <a:br>
              <a:rPr lang="en-US" altLang="en-US" sz="1800" b="1" dirty="0">
                <a:latin typeface="Calibri" panose="020F0502020204030204" pitchFamily="34" charset="0"/>
                <a:ea typeface="ＭＳ Ｐゴシック" panose="020B0600070205080204" pitchFamily="34" charset="-128"/>
              </a:rPr>
            </a:br>
            <a:r>
              <a:rPr lang="en-US" altLang="en-US" b="1" dirty="0">
                <a:latin typeface="Calibri Light" panose="020F0302020204030204" pitchFamily="34" charset="0"/>
                <a:ea typeface="ＭＳ Ｐゴシック" panose="020B0600070205080204" pitchFamily="34" charset="-128"/>
              </a:rPr>
              <a:t>Questions?</a:t>
            </a:r>
            <a:br>
              <a:rPr lang="en-US" altLang="en-US" b="1" dirty="0">
                <a:latin typeface="Calibri Light" panose="020F0302020204030204" pitchFamily="34" charset="0"/>
                <a:ea typeface="ＭＳ Ｐゴシック" panose="020B0600070205080204" pitchFamily="34" charset="-128"/>
              </a:rPr>
            </a:br>
            <a:r>
              <a:rPr lang="en-US" altLang="en-US" sz="1800" dirty="0">
                <a:latin typeface="Calibri Light" panose="020F0302020204030204" pitchFamily="34" charset="0"/>
                <a:ea typeface="ＭＳ Ｐゴシック" panose="020B0600070205080204" pitchFamily="34" charset="-128"/>
              </a:rPr>
              <a:t/>
            </a:r>
            <a:br>
              <a:rPr lang="en-US" altLang="en-US" sz="1800" dirty="0">
                <a:latin typeface="Calibri Light" panose="020F0302020204030204" pitchFamily="34" charset="0"/>
                <a:ea typeface="ＭＳ Ｐゴシック" panose="020B0600070205080204" pitchFamily="34" charset="-128"/>
              </a:rPr>
            </a:br>
            <a:endParaRPr lang="en-US" dirty="0"/>
          </a:p>
        </p:txBody>
      </p:sp>
      <p:sp>
        <p:nvSpPr>
          <p:cNvPr id="3" name="Content Placeholder 2"/>
          <p:cNvSpPr>
            <a:spLocks noGrp="1"/>
          </p:cNvSpPr>
          <p:nvPr>
            <p:ph idx="1"/>
          </p:nvPr>
        </p:nvSpPr>
        <p:spPr/>
        <p:txBody>
          <a:bodyPr>
            <a:normAutofit/>
          </a:bodyPr>
          <a:lstStyle/>
          <a:p>
            <a:pPr marL="476250" lvl="1" indent="0">
              <a:spcBef>
                <a:spcPct val="30000"/>
              </a:spcBef>
              <a:buFont typeface="Verdana" panose="020B0604030504040204" pitchFamily="34" charset="0"/>
              <a:buNone/>
              <a:tabLst>
                <a:tab pos="381000" algn="l"/>
                <a:tab pos="628650" algn="l"/>
              </a:tabLst>
            </a:pPr>
            <a:r>
              <a:rPr lang="en-US" altLang="en-US" sz="1200" dirty="0">
                <a:latin typeface="Calibri Light" panose="020F0302020204030204" pitchFamily="34" charset="0"/>
                <a:ea typeface="ＭＳ Ｐゴシック" panose="020B0600070205080204" pitchFamily="34" charset="-128"/>
              </a:rPr>
              <a:t>	</a:t>
            </a:r>
          </a:p>
          <a:p>
            <a:pPr marL="476250" lvl="1" indent="0">
              <a:spcBef>
                <a:spcPct val="30000"/>
              </a:spcBef>
              <a:buFont typeface="Verdana" panose="020B0604030504040204" pitchFamily="34" charset="0"/>
              <a:buNone/>
              <a:tabLst>
                <a:tab pos="381000" algn="l"/>
                <a:tab pos="628650" algn="l"/>
              </a:tabLst>
            </a:pPr>
            <a:endParaRPr lang="en-US" sz="2000" dirty="0"/>
          </a:p>
          <a:p>
            <a:pPr marL="476250" lvl="1" indent="0">
              <a:spcBef>
                <a:spcPct val="30000"/>
              </a:spcBef>
              <a:buFont typeface="Verdana" panose="020B0604030504040204" pitchFamily="34" charset="0"/>
              <a:buNone/>
              <a:tabLst>
                <a:tab pos="381000" algn="l"/>
                <a:tab pos="628650" algn="l"/>
              </a:tabLst>
            </a:pPr>
            <a:r>
              <a:rPr lang="en-US" sz="2000" dirty="0"/>
              <a:t>For </a:t>
            </a:r>
            <a:r>
              <a:rPr lang="en-US" sz="2000"/>
              <a:t>more information or to view a live demo, </a:t>
            </a:r>
            <a:r>
              <a:rPr lang="en-US" sz="2000" dirty="0"/>
              <a:t>please contact FIG at:</a:t>
            </a:r>
          </a:p>
          <a:p>
            <a:pPr marL="476250" lvl="1" indent="0">
              <a:spcBef>
                <a:spcPct val="30000"/>
              </a:spcBef>
              <a:buFont typeface="Verdana" panose="020B0604030504040204" pitchFamily="34" charset="0"/>
              <a:buNone/>
              <a:tabLst>
                <a:tab pos="381000" algn="l"/>
                <a:tab pos="628650" algn="l"/>
              </a:tabLst>
            </a:pPr>
            <a:r>
              <a:rPr lang="en-US" sz="2000" dirty="0"/>
              <a:t>Email: </a:t>
            </a:r>
            <a:r>
              <a:rPr lang="en-US" sz="2000" dirty="0">
                <a:hlinkClick r:id="rId2"/>
              </a:rPr>
              <a:t>dm@figtaxes.com</a:t>
            </a:r>
            <a:endParaRPr lang="en-US" sz="2000" dirty="0"/>
          </a:p>
          <a:p>
            <a:pPr marL="476250" lvl="1" indent="0">
              <a:spcBef>
                <a:spcPct val="30000"/>
              </a:spcBef>
              <a:buFont typeface="Verdana" panose="020B0604030504040204" pitchFamily="34" charset="0"/>
              <a:buNone/>
              <a:tabLst>
                <a:tab pos="381000" algn="l"/>
                <a:tab pos="628650" algn="l"/>
              </a:tabLst>
            </a:pPr>
            <a:r>
              <a:rPr lang="en-US" sz="2000" dirty="0"/>
              <a:t>Phone: (904) 224 -1205</a:t>
            </a:r>
          </a:p>
          <a:p>
            <a:pPr marL="201168" lvl="1" indent="0" algn="just">
              <a:buNone/>
            </a:pP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C5FBEE7-374A-475A-AA7D-041E4FAD3C67}" type="slidenum">
              <a:rPr lang="en-US" smtClean="0"/>
              <a:pPr>
                <a:defRPr/>
              </a:pPr>
              <a:t>11</a:t>
            </a:fld>
            <a:endParaRPr lang="en-US"/>
          </a:p>
        </p:txBody>
      </p:sp>
      <p:pic>
        <p:nvPicPr>
          <p:cNvPr id="7" name="Picture 6"/>
          <p:cNvPicPr>
            <a:picLocks noChangeAspect="1"/>
          </p:cNvPicPr>
          <p:nvPr/>
        </p:nvPicPr>
        <p:blipFill>
          <a:blip r:embed="rId3"/>
          <a:stretch>
            <a:fillRect/>
          </a:stretch>
        </p:blipFill>
        <p:spPr>
          <a:xfrm>
            <a:off x="8671318" y="6438114"/>
            <a:ext cx="408467" cy="408467"/>
          </a:xfrm>
          <a:prstGeom prst="rect">
            <a:avLst/>
          </a:prstGeom>
        </p:spPr>
      </p:pic>
      <p:pic>
        <p:nvPicPr>
          <p:cNvPr id="8" name="Picture 7">
            <a:extLst>
              <a:ext uri="{FF2B5EF4-FFF2-40B4-BE49-F238E27FC236}">
                <a16:creationId xmlns:a16="http://schemas.microsoft.com/office/drawing/2014/main" xmlns="" id="{92F7F23F-88B6-42CD-B59C-218C9CE89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7545" y="246169"/>
            <a:ext cx="1578037" cy="1574880"/>
          </a:xfrm>
          <a:prstGeom prst="rect">
            <a:avLst/>
          </a:prstGeom>
        </p:spPr>
      </p:pic>
    </p:spTree>
    <p:extLst>
      <p:ext uri="{BB962C8B-B14F-4D97-AF65-F5344CB8AC3E}">
        <p14:creationId xmlns:p14="http://schemas.microsoft.com/office/powerpoint/2010/main" val="340610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Content Placeholder 2"/>
          <p:cNvSpPr>
            <a:spLocks noGrp="1"/>
          </p:cNvSpPr>
          <p:nvPr>
            <p:ph idx="1"/>
          </p:nvPr>
        </p:nvSpPr>
        <p:spPr/>
        <p:txBody>
          <a:bodyPr>
            <a:normAutofit fontScale="77500" lnSpcReduction="20000"/>
          </a:bodyPr>
          <a:lstStyle/>
          <a:p>
            <a:pPr>
              <a:buFont typeface="Wingdings" panose="05000000000000000000" pitchFamily="2" charset="2"/>
              <a:buChar char="§"/>
            </a:pPr>
            <a:r>
              <a:rPr lang="en-US" dirty="0"/>
              <a:t>Ohio Tax Lien Sales</a:t>
            </a:r>
          </a:p>
          <a:p>
            <a:pPr lvl="1">
              <a:buFont typeface="Wingdings" panose="05000000000000000000" pitchFamily="2" charset="2"/>
              <a:buChar char="§"/>
            </a:pPr>
            <a:r>
              <a:rPr lang="fr-FR" dirty="0" err="1">
                <a:hlinkClick r:id="rId2" action="ppaction://hlinksldjump"/>
              </a:rPr>
              <a:t>Benefits</a:t>
            </a:r>
            <a:r>
              <a:rPr lang="fr-FR" dirty="0">
                <a:hlinkClick r:id="rId2" action="ppaction://hlinksldjump"/>
              </a:rPr>
              <a:t> of </a:t>
            </a:r>
            <a:r>
              <a:rPr lang="fr-FR" dirty="0" err="1">
                <a:hlinkClick r:id="rId2" action="ppaction://hlinksldjump"/>
              </a:rPr>
              <a:t>Tax</a:t>
            </a:r>
            <a:r>
              <a:rPr lang="fr-FR" dirty="0">
                <a:hlinkClick r:id="rId2" action="ppaction://hlinksldjump"/>
              </a:rPr>
              <a:t> Lien Sales</a:t>
            </a:r>
            <a:r>
              <a:rPr lang="fr-FR" dirty="0"/>
              <a:t>…………………...………………….……………………..2</a:t>
            </a:r>
          </a:p>
          <a:p>
            <a:pPr lvl="1">
              <a:buFont typeface="Wingdings" panose="05000000000000000000" pitchFamily="2" charset="2"/>
              <a:buChar char="§"/>
            </a:pPr>
            <a:r>
              <a:rPr lang="en-US" dirty="0">
                <a:hlinkClick r:id="rId3" action="ppaction://hlinksldjump"/>
              </a:rPr>
              <a:t>Public Auction vs. Negotiated Sale</a:t>
            </a:r>
            <a:r>
              <a:rPr lang="fr-FR" dirty="0"/>
              <a:t>…………………………………………………...3</a:t>
            </a:r>
          </a:p>
          <a:p>
            <a:pPr>
              <a:buFont typeface="Wingdings" panose="05000000000000000000" pitchFamily="2" charset="2"/>
              <a:buChar char="§"/>
            </a:pPr>
            <a:r>
              <a:rPr lang="fr-FR" dirty="0"/>
              <a:t>The </a:t>
            </a:r>
            <a:r>
              <a:rPr lang="fr-FR" dirty="0" err="1"/>
              <a:t>Negotiated</a:t>
            </a:r>
            <a:r>
              <a:rPr lang="fr-FR" dirty="0"/>
              <a:t> Sale</a:t>
            </a:r>
          </a:p>
          <a:p>
            <a:pPr lvl="1">
              <a:buFont typeface="Wingdings" panose="05000000000000000000" pitchFamily="2" charset="2"/>
              <a:buChar char="§"/>
            </a:pPr>
            <a:r>
              <a:rPr lang="en-US" dirty="0">
                <a:hlinkClick r:id="rId4" action="ppaction://hlinksldjump"/>
              </a:rPr>
              <a:t>Common Sale Formats</a:t>
            </a:r>
            <a:r>
              <a:rPr lang="fr-FR" dirty="0"/>
              <a:t>………………………………………………………………4</a:t>
            </a:r>
          </a:p>
          <a:p>
            <a:pPr lvl="1">
              <a:buFont typeface="Wingdings" panose="05000000000000000000" pitchFamily="2" charset="2"/>
              <a:buChar char="§"/>
            </a:pPr>
            <a:r>
              <a:rPr lang="en-US" dirty="0">
                <a:hlinkClick r:id="rId5" action="ppaction://hlinksldjump"/>
              </a:rPr>
              <a:t>Terms to Consider</a:t>
            </a:r>
            <a:r>
              <a:rPr lang="en-US" dirty="0"/>
              <a:t>…………………………………………………………………...5</a:t>
            </a:r>
          </a:p>
          <a:p>
            <a:pPr lvl="1">
              <a:buFont typeface="Wingdings" panose="05000000000000000000" pitchFamily="2" charset="2"/>
              <a:buChar char="§"/>
            </a:pPr>
            <a:r>
              <a:rPr lang="en-US" dirty="0">
                <a:hlinkClick r:id="rId6" action="ppaction://hlinksldjump"/>
              </a:rPr>
              <a:t>Best Practices</a:t>
            </a:r>
            <a:r>
              <a:rPr lang="en-US" dirty="0"/>
              <a:t>………………………………………………………………………...6-7</a:t>
            </a:r>
          </a:p>
          <a:p>
            <a:pPr>
              <a:buFont typeface="Wingdings" panose="05000000000000000000" pitchFamily="2" charset="2"/>
              <a:buChar char="§"/>
            </a:pPr>
            <a:r>
              <a:rPr lang="en-US" dirty="0"/>
              <a:t>Technology &amp; Servicing</a:t>
            </a:r>
          </a:p>
          <a:p>
            <a:pPr lvl="1">
              <a:buFont typeface="Wingdings" panose="05000000000000000000" pitchFamily="2" charset="2"/>
              <a:buChar char="§"/>
            </a:pPr>
            <a:r>
              <a:rPr lang="en-US" dirty="0">
                <a:hlinkClick r:id="rId7" action="ppaction://hlinksldjump"/>
              </a:rPr>
              <a:t>Servicing Platform Demo</a:t>
            </a:r>
            <a:r>
              <a:rPr lang="en-US" dirty="0"/>
              <a:t>…………………………………………………………….8</a:t>
            </a:r>
          </a:p>
          <a:p>
            <a:pPr>
              <a:buFont typeface="Wingdings" panose="05000000000000000000" pitchFamily="2" charset="2"/>
              <a:buChar char="§"/>
            </a:pPr>
            <a:r>
              <a:rPr lang="fr-FR" sz="1500" dirty="0"/>
              <a:t>EXHIBITS – ABOUT FIG</a:t>
            </a:r>
          </a:p>
          <a:p>
            <a:pPr lvl="1">
              <a:buFont typeface="Wingdings" panose="05000000000000000000" pitchFamily="2" charset="2"/>
              <a:buChar char="§"/>
            </a:pPr>
            <a:r>
              <a:rPr lang="fr-FR" dirty="0" err="1">
                <a:hlinkClick r:id="rId8" action="ppaction://hlinksldjump"/>
              </a:rPr>
              <a:t>Company</a:t>
            </a:r>
            <a:r>
              <a:rPr lang="fr-FR" dirty="0">
                <a:hlinkClick r:id="rId8" action="ppaction://hlinksldjump"/>
              </a:rPr>
              <a:t> </a:t>
            </a:r>
            <a:r>
              <a:rPr lang="fr-FR" dirty="0" err="1">
                <a:hlinkClick r:id="rId8" action="ppaction://hlinksldjump"/>
              </a:rPr>
              <a:t>Overview</a:t>
            </a:r>
            <a:r>
              <a:rPr lang="fr-FR" dirty="0"/>
              <a:t>…………………………………………………………………...9</a:t>
            </a:r>
          </a:p>
          <a:p>
            <a:pPr lvl="1">
              <a:buFont typeface="Wingdings" panose="05000000000000000000" pitchFamily="2" charset="2"/>
              <a:buChar char="§"/>
            </a:pPr>
            <a:r>
              <a:rPr lang="fr-FR" dirty="0" err="1">
                <a:hlinkClick r:id="rId9" action="ppaction://hlinksldjump"/>
              </a:rPr>
              <a:t>Servicing</a:t>
            </a:r>
            <a:r>
              <a:rPr lang="fr-FR" dirty="0">
                <a:hlinkClick r:id="rId9" action="ppaction://hlinksldjump"/>
              </a:rPr>
              <a:t> &amp; Collections</a:t>
            </a:r>
            <a:r>
              <a:rPr lang="fr-FR" dirty="0"/>
              <a:t>……..…………………………………………………………10</a:t>
            </a:r>
            <a:endParaRPr lang="en-US" dirty="0"/>
          </a:p>
        </p:txBody>
      </p:sp>
      <p:sp>
        <p:nvSpPr>
          <p:cNvPr id="4" name="Slide Number Placeholder 3"/>
          <p:cNvSpPr>
            <a:spLocks noGrp="1"/>
          </p:cNvSpPr>
          <p:nvPr>
            <p:ph type="sldNum" sz="quarter" idx="12"/>
          </p:nvPr>
        </p:nvSpPr>
        <p:spPr/>
        <p:txBody>
          <a:bodyPr/>
          <a:lstStyle/>
          <a:p>
            <a:pPr>
              <a:defRPr/>
            </a:pPr>
            <a:fld id="{6C5FBEE7-374A-475A-AA7D-041E4FAD3C67}" type="slidenum">
              <a:rPr lang="en-US" smtClean="0"/>
              <a:pPr>
                <a:defRPr/>
              </a:pPr>
              <a:t>1</a:t>
            </a:fld>
            <a:endParaRPr lang="en-US"/>
          </a:p>
        </p:txBody>
      </p:sp>
      <p:pic>
        <p:nvPicPr>
          <p:cNvPr id="5" name="Picture 4"/>
          <p:cNvPicPr>
            <a:picLocks noChangeAspect="1"/>
          </p:cNvPicPr>
          <p:nvPr/>
        </p:nvPicPr>
        <p:blipFill>
          <a:blip r:embed="rId10"/>
          <a:stretch>
            <a:fillRect/>
          </a:stretch>
        </p:blipFill>
        <p:spPr>
          <a:xfrm>
            <a:off x="8671695" y="6436043"/>
            <a:ext cx="413582" cy="412609"/>
          </a:xfrm>
          <a:prstGeom prst="rect">
            <a:avLst/>
          </a:prstGeom>
        </p:spPr>
      </p:pic>
      <p:pic>
        <p:nvPicPr>
          <p:cNvPr id="8" name="Picture 7">
            <a:extLst>
              <a:ext uri="{FF2B5EF4-FFF2-40B4-BE49-F238E27FC236}">
                <a16:creationId xmlns:a16="http://schemas.microsoft.com/office/drawing/2014/main" xmlns="" id="{EED90302-A7DB-4244-A59E-8DDB26197B6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05103" y="0"/>
            <a:ext cx="1749046" cy="1745547"/>
          </a:xfrm>
          <a:prstGeom prst="rect">
            <a:avLst/>
          </a:prstGeom>
        </p:spPr>
      </p:pic>
    </p:spTree>
    <p:extLst>
      <p:ext uri="{BB962C8B-B14F-4D97-AF65-F5344CB8AC3E}">
        <p14:creationId xmlns:p14="http://schemas.microsoft.com/office/powerpoint/2010/main" val="1742633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Benefits</a:t>
            </a:r>
            <a:r>
              <a:rPr lang="en-US" dirty="0"/>
              <a:t> </a:t>
            </a:r>
            <a:r>
              <a:rPr lang="en-US" sz="2800" dirty="0"/>
              <a:t>of tax Lien Sales</a:t>
            </a:r>
            <a:br>
              <a:rPr lang="en-US" sz="2800" dirty="0"/>
            </a:br>
            <a:r>
              <a:rPr lang="en-US" sz="2000" i="1" dirty="0"/>
              <a:t>Why 30 states and 40 Ohio Counties choose to sell liens</a:t>
            </a:r>
            <a:endParaRPr lang="en-US" sz="2000" dirty="0"/>
          </a:p>
        </p:txBody>
      </p:sp>
      <p:sp>
        <p:nvSpPr>
          <p:cNvPr id="3" name="Content Placeholder 2"/>
          <p:cNvSpPr>
            <a:spLocks noGrp="1"/>
          </p:cNvSpPr>
          <p:nvPr>
            <p:ph idx="1"/>
          </p:nvPr>
        </p:nvSpPr>
        <p:spPr/>
        <p:txBody>
          <a:bodyPr>
            <a:normAutofit fontScale="32500" lnSpcReduction="20000"/>
          </a:bodyPr>
          <a:lstStyle/>
          <a:p>
            <a:pPr>
              <a:buFont typeface="Wingdings" panose="05000000000000000000" pitchFamily="2" charset="2"/>
              <a:buChar char="Ø"/>
            </a:pPr>
            <a:r>
              <a:rPr lang="en-US" sz="4000" dirty="0"/>
              <a:t>Tax lien sales provide an immediate cash boost to local governments to help fund critical services like schools, police and fire stations, and libraries.</a:t>
            </a:r>
          </a:p>
          <a:p>
            <a:pPr>
              <a:buFont typeface="Wingdings" panose="05000000000000000000" pitchFamily="2" charset="2"/>
              <a:buChar char="Ø"/>
            </a:pPr>
            <a:r>
              <a:rPr lang="en-US" sz="4000" dirty="0"/>
              <a:t>When a county notifies delinquent taxpayers that their unpaid taxes are subject to a lien sale, typically, 50% of those taxes get paid PRIOR to the actual lien sale.</a:t>
            </a:r>
          </a:p>
          <a:p>
            <a:pPr>
              <a:buFont typeface="Wingdings" panose="05000000000000000000" pitchFamily="2" charset="2"/>
              <a:buChar char="Ø"/>
            </a:pPr>
            <a:r>
              <a:rPr lang="en-US" sz="4000" dirty="0"/>
              <a:t> For liens that do get sold, a third party lien purchaser immediately pays the FULL amount of taxes, interest, and fees owed to the county for each lien purchased. </a:t>
            </a:r>
          </a:p>
          <a:p>
            <a:pPr>
              <a:buFont typeface="Wingdings" panose="05000000000000000000" pitchFamily="2" charset="2"/>
              <a:buChar char="Ø"/>
            </a:pPr>
            <a:r>
              <a:rPr lang="en-US" sz="4000" dirty="0"/>
              <a:t>The third party purchaser typically purchases subsequent delinquent taxes on their previously assigned liens as a means of consolidating the debts. This ensures that the county will continue to receive revenue from parcels that stay delinquent.</a:t>
            </a:r>
          </a:p>
          <a:p>
            <a:pPr>
              <a:buFont typeface="Wingdings" panose="05000000000000000000" pitchFamily="2" charset="2"/>
              <a:buChar char="Ø"/>
            </a:pPr>
            <a:r>
              <a:rPr lang="en-US" sz="4000" dirty="0"/>
              <a:t>The burden of collecting payment associated with the assigned liens can be passed to the purchaser, who is required by law to abide by all relevant federal and state statutes. </a:t>
            </a:r>
          </a:p>
          <a:p>
            <a:pPr>
              <a:buFont typeface="Wingdings" panose="05000000000000000000" pitchFamily="2" charset="2"/>
              <a:buChar char="Ø"/>
            </a:pPr>
            <a:r>
              <a:rPr lang="en-US" sz="4000" dirty="0"/>
              <a:t>Taxpayers get a prolonged redemption period. Payment plan options are available.</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pPr>
              <a:defRPr/>
            </a:pPr>
            <a:fld id="{6C5FBEE7-374A-475A-AA7D-041E4FAD3C67}" type="slidenum">
              <a:rPr lang="en-US" smtClean="0"/>
              <a:pPr>
                <a:defRPr/>
              </a:pPr>
              <a:t>2</a:t>
            </a:fld>
            <a:endParaRPr lang="en-US"/>
          </a:p>
        </p:txBody>
      </p:sp>
      <p:pic>
        <p:nvPicPr>
          <p:cNvPr id="5" name="Picture 4"/>
          <p:cNvPicPr>
            <a:picLocks noChangeAspect="1"/>
          </p:cNvPicPr>
          <p:nvPr/>
        </p:nvPicPr>
        <p:blipFill>
          <a:blip r:embed="rId2"/>
          <a:stretch>
            <a:fillRect/>
          </a:stretch>
        </p:blipFill>
        <p:spPr>
          <a:xfrm>
            <a:off x="8662929" y="6435066"/>
            <a:ext cx="408467" cy="414564"/>
          </a:xfrm>
          <a:prstGeom prst="rect">
            <a:avLst/>
          </a:prstGeom>
        </p:spPr>
      </p:pic>
    </p:spTree>
    <p:extLst>
      <p:ext uri="{BB962C8B-B14F-4D97-AF65-F5344CB8AC3E}">
        <p14:creationId xmlns:p14="http://schemas.microsoft.com/office/powerpoint/2010/main" val="1341113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Public auction vs. negotiated sale</a:t>
            </a:r>
            <a:br>
              <a:rPr lang="en-US" sz="2800" dirty="0"/>
            </a:br>
            <a:r>
              <a:rPr lang="en-US" sz="2000" i="1" dirty="0"/>
              <a:t>O.R.C. Certificate sale options</a:t>
            </a:r>
          </a:p>
        </p:txBody>
      </p:sp>
      <p:sp>
        <p:nvSpPr>
          <p:cNvPr id="3" name="Content Placeholder 2"/>
          <p:cNvSpPr>
            <a:spLocks noGrp="1"/>
          </p:cNvSpPr>
          <p:nvPr>
            <p:ph idx="1"/>
          </p:nvPr>
        </p:nvSpPr>
        <p:spPr>
          <a:xfrm>
            <a:off x="1443491" y="2015733"/>
            <a:ext cx="6740389" cy="3424947"/>
          </a:xfrm>
        </p:spPr>
        <p:txBody>
          <a:bodyPr>
            <a:normAutofit fontScale="70000" lnSpcReduction="20000"/>
          </a:bodyPr>
          <a:lstStyle/>
          <a:p>
            <a:pPr>
              <a:buFont typeface="Wingdings" panose="05000000000000000000" pitchFamily="2" charset="2"/>
              <a:buChar char="Ø"/>
            </a:pPr>
            <a:r>
              <a:rPr lang="en-US" dirty="0"/>
              <a:t> </a:t>
            </a:r>
            <a:r>
              <a:rPr lang="en-US" dirty="0">
                <a:solidFill>
                  <a:schemeClr val="tx2">
                    <a:lumMod val="90000"/>
                  </a:schemeClr>
                </a:solidFill>
              </a:rPr>
              <a:t>Ohio Revised Code 5721.30 – 5721.43 authorizes County Treasurers to sell delinquent taxes to a third party.</a:t>
            </a:r>
          </a:p>
          <a:p>
            <a:pPr>
              <a:buFont typeface="Wingdings" panose="05000000000000000000" pitchFamily="2" charset="2"/>
              <a:buChar char="Ø"/>
            </a:pPr>
            <a:r>
              <a:rPr lang="en-US" dirty="0">
                <a:solidFill>
                  <a:schemeClr val="tx2">
                    <a:lumMod val="90000"/>
                  </a:schemeClr>
                </a:solidFill>
              </a:rPr>
              <a:t>5721.32 Sale by Public Auction</a:t>
            </a:r>
          </a:p>
          <a:p>
            <a:pPr lvl="1">
              <a:buFont typeface="Wingdings" panose="05000000000000000000" pitchFamily="2" charset="2"/>
              <a:buChar char="Ø"/>
            </a:pPr>
            <a:r>
              <a:rPr lang="en-US" dirty="0">
                <a:solidFill>
                  <a:schemeClr val="tx2">
                    <a:lumMod val="90000"/>
                  </a:schemeClr>
                </a:solidFill>
              </a:rPr>
              <a:t>(A) Treasurer may offer the tax certificates for sale in blocks of tax certificates, consisting of any number of tax certificates, and may specify a Cert Period of not less than 3 and not more than 6 years.</a:t>
            </a:r>
          </a:p>
          <a:p>
            <a:pPr lvl="1">
              <a:buFont typeface="Wingdings" panose="05000000000000000000" pitchFamily="2" charset="2"/>
              <a:buChar char="Ø"/>
            </a:pPr>
            <a:r>
              <a:rPr lang="en-US" dirty="0">
                <a:solidFill>
                  <a:schemeClr val="tx2">
                    <a:lumMod val="90000"/>
                  </a:schemeClr>
                </a:solidFill>
              </a:rPr>
              <a:t>(B)(3)(C) Interest Rate is Bid Down from 18% and Certificate is awarded to the lowest bidder. Treasurer determines winner in case of tie. </a:t>
            </a:r>
          </a:p>
          <a:p>
            <a:pPr>
              <a:buFont typeface="Wingdings" panose="05000000000000000000" pitchFamily="2" charset="2"/>
              <a:buChar char="Ø"/>
            </a:pPr>
            <a:r>
              <a:rPr lang="en-US" dirty="0">
                <a:solidFill>
                  <a:schemeClr val="tx2">
                    <a:lumMod val="90000"/>
                  </a:schemeClr>
                </a:solidFill>
              </a:rPr>
              <a:t>5721.33 Negotiated Sale</a:t>
            </a:r>
          </a:p>
          <a:p>
            <a:pPr lvl="1">
              <a:buFont typeface="Wingdings" panose="05000000000000000000" pitchFamily="2" charset="2"/>
              <a:buChar char="Ø"/>
            </a:pPr>
            <a:r>
              <a:rPr lang="en-US" dirty="0">
                <a:solidFill>
                  <a:schemeClr val="tx2">
                    <a:lumMod val="90000"/>
                  </a:schemeClr>
                </a:solidFill>
              </a:rPr>
              <a:t>(A) Treasurer may negotiate sale of any number of tax certificates w/ one or more parties. Negotiated Sale Terms may include:</a:t>
            </a:r>
          </a:p>
          <a:p>
            <a:pPr lvl="2">
              <a:buFont typeface="Wingdings" panose="05000000000000000000" pitchFamily="2" charset="2"/>
              <a:buChar char="Ø"/>
            </a:pPr>
            <a:r>
              <a:rPr lang="en-US" dirty="0">
                <a:solidFill>
                  <a:schemeClr val="tx2">
                    <a:lumMod val="90000"/>
                  </a:schemeClr>
                </a:solidFill>
              </a:rPr>
              <a:t>(A)(2)Time frame under which cert holder may initiate a foreclosure action.</a:t>
            </a:r>
          </a:p>
          <a:p>
            <a:pPr lvl="2">
              <a:buFont typeface="Wingdings" panose="05000000000000000000" pitchFamily="2" charset="2"/>
              <a:buChar char="Ø"/>
            </a:pPr>
            <a:r>
              <a:rPr lang="en-US" dirty="0">
                <a:solidFill>
                  <a:schemeClr val="tx2">
                    <a:lumMod val="90000"/>
                  </a:schemeClr>
                </a:solidFill>
              </a:rPr>
              <a:t>(A)(3) Amount to be paid in Private Attorney Fees related to tax certificate foreclosures.</a:t>
            </a:r>
          </a:p>
          <a:p>
            <a:pPr lvl="2">
              <a:buFont typeface="Wingdings" panose="05000000000000000000" pitchFamily="2" charset="2"/>
              <a:buChar char="Ø"/>
            </a:pPr>
            <a:r>
              <a:rPr lang="en-US" dirty="0">
                <a:solidFill>
                  <a:schemeClr val="tx2">
                    <a:lumMod val="90000"/>
                  </a:schemeClr>
                </a:solidFill>
              </a:rPr>
              <a:t>(A)(4) Any other terms that the Treasurer determines appropriate for the sale. </a:t>
            </a:r>
          </a:p>
          <a:p>
            <a:pPr lvl="2">
              <a:buFont typeface="Wingdings" panose="05000000000000000000" pitchFamily="2" charset="2"/>
              <a:buChar char="Ø"/>
            </a:pPr>
            <a:endParaRPr lang="en-US" dirty="0">
              <a:solidFill>
                <a:schemeClr val="tx2">
                  <a:lumMod val="90000"/>
                </a:schemeClr>
              </a:solidFill>
            </a:endParaRPr>
          </a:p>
          <a:p>
            <a:pPr lvl="2">
              <a:buFont typeface="Wingdings" panose="05000000000000000000" pitchFamily="2" charset="2"/>
              <a:buChar char="Ø"/>
            </a:pPr>
            <a:endParaRPr lang="en-US" dirty="0">
              <a:solidFill>
                <a:schemeClr val="tx2">
                  <a:lumMod val="90000"/>
                </a:schemeClr>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C5FBEE7-374A-475A-AA7D-041E4FAD3C67}" type="slidenum">
              <a:rPr lang="en-US" smtClean="0"/>
              <a:pPr>
                <a:defRPr/>
              </a:pPr>
              <a:t>3</a:t>
            </a:fld>
            <a:endParaRPr lang="en-US"/>
          </a:p>
        </p:txBody>
      </p:sp>
      <p:pic>
        <p:nvPicPr>
          <p:cNvPr id="5" name="Picture 4"/>
          <p:cNvPicPr>
            <a:picLocks noChangeAspect="1"/>
          </p:cNvPicPr>
          <p:nvPr/>
        </p:nvPicPr>
        <p:blipFill>
          <a:blip r:embed="rId2"/>
          <a:stretch>
            <a:fillRect/>
          </a:stretch>
        </p:blipFill>
        <p:spPr>
          <a:xfrm>
            <a:off x="8671318" y="6435066"/>
            <a:ext cx="408467" cy="414564"/>
          </a:xfrm>
          <a:prstGeom prst="rect">
            <a:avLst/>
          </a:prstGeom>
        </p:spPr>
      </p:pic>
    </p:spTree>
    <p:extLst>
      <p:ext uri="{BB962C8B-B14F-4D97-AF65-F5344CB8AC3E}">
        <p14:creationId xmlns:p14="http://schemas.microsoft.com/office/powerpoint/2010/main" val="1744474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520"/>
            <a:ext cx="6571343" cy="1049235"/>
          </a:xfrm>
        </p:spPr>
        <p:txBody>
          <a:bodyPr>
            <a:noAutofit/>
          </a:bodyPr>
          <a:lstStyle/>
          <a:p>
            <a:r>
              <a:rPr lang="en-US" sz="2800" dirty="0"/>
              <a:t>5721.33 The negotiated sale</a:t>
            </a:r>
            <a:br>
              <a:rPr lang="en-US" sz="2800" dirty="0"/>
            </a:br>
            <a:r>
              <a:rPr lang="en-US" sz="2000" i="1" dirty="0"/>
              <a:t>Common sale formats</a:t>
            </a:r>
            <a:endParaRPr lang="en-US" sz="2800" i="1" dirty="0"/>
          </a:p>
        </p:txBody>
      </p:sp>
      <p:sp>
        <p:nvSpPr>
          <p:cNvPr id="3" name="Content Placeholder 2"/>
          <p:cNvSpPr>
            <a:spLocks noGrp="1"/>
          </p:cNvSpPr>
          <p:nvPr>
            <p:ph idx="1"/>
          </p:nvPr>
        </p:nvSpPr>
        <p:spPr>
          <a:xfrm>
            <a:off x="1443491" y="2015733"/>
            <a:ext cx="6740389" cy="3424947"/>
          </a:xfrm>
        </p:spPr>
        <p:txBody>
          <a:bodyPr>
            <a:normAutofit fontScale="85000" lnSpcReduction="10000"/>
          </a:bodyPr>
          <a:lstStyle/>
          <a:p>
            <a:pPr>
              <a:buFont typeface="Wingdings" panose="05000000000000000000" pitchFamily="2" charset="2"/>
              <a:buChar char="Ø"/>
            </a:pPr>
            <a:r>
              <a:rPr lang="en-US" dirty="0">
                <a:solidFill>
                  <a:schemeClr val="tx2">
                    <a:lumMod val="90000"/>
                  </a:schemeClr>
                </a:solidFill>
              </a:rPr>
              <a:t>Negotiated Sale Formats &amp; Selecting Parcels for a Certificate Sale </a:t>
            </a:r>
          </a:p>
          <a:p>
            <a:pPr lvl="1">
              <a:buFont typeface="Wingdings" panose="05000000000000000000" pitchFamily="2" charset="2"/>
              <a:buChar char="Ø"/>
            </a:pPr>
            <a:r>
              <a:rPr lang="en-US" dirty="0">
                <a:solidFill>
                  <a:schemeClr val="tx2">
                    <a:lumMod val="90000"/>
                  </a:schemeClr>
                </a:solidFill>
              </a:rPr>
              <a:t>1) Include ALL eligible delinquencies on the list of parcels available for the certificate sale.  Winning bidder typically bids on the most parcels and/or the highest cumulative delinquency dollar total.</a:t>
            </a:r>
          </a:p>
          <a:p>
            <a:pPr lvl="1">
              <a:buFont typeface="Wingdings" panose="05000000000000000000" pitchFamily="2" charset="2"/>
              <a:buChar char="Ø"/>
            </a:pPr>
            <a:r>
              <a:rPr lang="en-US" dirty="0">
                <a:solidFill>
                  <a:schemeClr val="tx2">
                    <a:lumMod val="90000"/>
                  </a:schemeClr>
                </a:solidFill>
              </a:rPr>
              <a:t>2) Prune the list. Exclude parcels with certain criteria.</a:t>
            </a:r>
          </a:p>
          <a:p>
            <a:pPr lvl="2">
              <a:buFont typeface="Wingdings" panose="05000000000000000000" pitchFamily="2" charset="2"/>
              <a:buChar char="Ø"/>
            </a:pPr>
            <a:r>
              <a:rPr lang="en-US" dirty="0">
                <a:solidFill>
                  <a:schemeClr val="tx2">
                    <a:lumMod val="90000"/>
                  </a:schemeClr>
                </a:solidFill>
              </a:rPr>
              <a:t>Low appraised value or low delinquency amounts.</a:t>
            </a:r>
          </a:p>
          <a:p>
            <a:pPr lvl="2">
              <a:buFont typeface="Wingdings" panose="05000000000000000000" pitchFamily="2" charset="2"/>
              <a:buChar char="Ø"/>
            </a:pPr>
            <a:r>
              <a:rPr lang="en-US" dirty="0">
                <a:solidFill>
                  <a:schemeClr val="tx2">
                    <a:lumMod val="90000"/>
                  </a:schemeClr>
                </a:solidFill>
              </a:rPr>
              <a:t>Vacant/abandoned, suspected environmental issues, designated for local land bank, or subject to a foreclosure action.</a:t>
            </a:r>
          </a:p>
          <a:p>
            <a:pPr lvl="2">
              <a:buFont typeface="Wingdings" panose="05000000000000000000" pitchFamily="2" charset="2"/>
              <a:buChar char="Ø"/>
            </a:pPr>
            <a:r>
              <a:rPr lang="en-US" dirty="0">
                <a:solidFill>
                  <a:schemeClr val="tx2">
                    <a:lumMod val="90000"/>
                  </a:schemeClr>
                </a:solidFill>
              </a:rPr>
              <a:t>Elderly or Disabled owner.</a:t>
            </a:r>
          </a:p>
          <a:p>
            <a:pPr lvl="1">
              <a:buFont typeface="Wingdings" panose="05000000000000000000" pitchFamily="2" charset="2"/>
              <a:buChar char="Ø"/>
            </a:pPr>
            <a:r>
              <a:rPr lang="en-US" dirty="0">
                <a:solidFill>
                  <a:schemeClr val="tx2">
                    <a:lumMod val="90000"/>
                  </a:schemeClr>
                </a:solidFill>
              </a:rPr>
              <a:t>3) RFP.  Bidders submit their proposed purchasing criteria as part of the proposal to purchase liens PRIOR to the available certificate sale list being published.  	</a:t>
            </a:r>
          </a:p>
          <a:p>
            <a:pPr lvl="2">
              <a:buFont typeface="Wingdings" panose="05000000000000000000" pitchFamily="2" charset="2"/>
              <a:buChar char="Ø"/>
            </a:pPr>
            <a:endParaRPr lang="en-US" dirty="0">
              <a:solidFill>
                <a:schemeClr val="tx2">
                  <a:lumMod val="90000"/>
                </a:schemeClr>
              </a:solidFill>
            </a:endParaRPr>
          </a:p>
          <a:p>
            <a:pPr lvl="2">
              <a:buFont typeface="Wingdings" panose="05000000000000000000" pitchFamily="2" charset="2"/>
              <a:buChar char="Ø"/>
            </a:pPr>
            <a:endParaRPr lang="en-US" dirty="0">
              <a:solidFill>
                <a:schemeClr val="tx2">
                  <a:lumMod val="90000"/>
                </a:schemeClr>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C5FBEE7-374A-475A-AA7D-041E4FAD3C67}" type="slidenum">
              <a:rPr lang="en-US" smtClean="0"/>
              <a:pPr>
                <a:defRPr/>
              </a:pPr>
              <a:t>4</a:t>
            </a:fld>
            <a:endParaRPr lang="en-US"/>
          </a:p>
        </p:txBody>
      </p:sp>
      <p:pic>
        <p:nvPicPr>
          <p:cNvPr id="5" name="Picture 4"/>
          <p:cNvPicPr>
            <a:picLocks noChangeAspect="1"/>
          </p:cNvPicPr>
          <p:nvPr/>
        </p:nvPicPr>
        <p:blipFill>
          <a:blip r:embed="rId2"/>
          <a:stretch>
            <a:fillRect/>
          </a:stretch>
        </p:blipFill>
        <p:spPr>
          <a:xfrm>
            <a:off x="8671318" y="6435066"/>
            <a:ext cx="408467" cy="414564"/>
          </a:xfrm>
          <a:prstGeom prst="rect">
            <a:avLst/>
          </a:prstGeom>
        </p:spPr>
      </p:pic>
    </p:spTree>
    <p:extLst>
      <p:ext uri="{BB962C8B-B14F-4D97-AF65-F5344CB8AC3E}">
        <p14:creationId xmlns:p14="http://schemas.microsoft.com/office/powerpoint/2010/main" val="1231821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520"/>
            <a:ext cx="6571343" cy="1049235"/>
          </a:xfrm>
        </p:spPr>
        <p:txBody>
          <a:bodyPr>
            <a:noAutofit/>
          </a:bodyPr>
          <a:lstStyle/>
          <a:p>
            <a:r>
              <a:rPr lang="en-US" sz="2800" dirty="0"/>
              <a:t>5721.33 The negotiated sale</a:t>
            </a:r>
            <a:br>
              <a:rPr lang="en-US" sz="2800" dirty="0"/>
            </a:br>
            <a:r>
              <a:rPr lang="en-US" sz="2000" i="1" dirty="0"/>
              <a:t>Common sale Terms</a:t>
            </a:r>
            <a:endParaRPr lang="en-US" sz="2800" i="1" dirty="0"/>
          </a:p>
        </p:txBody>
      </p:sp>
      <p:sp>
        <p:nvSpPr>
          <p:cNvPr id="3" name="Content Placeholder 2"/>
          <p:cNvSpPr>
            <a:spLocks noGrp="1"/>
          </p:cNvSpPr>
          <p:nvPr>
            <p:ph idx="1"/>
          </p:nvPr>
        </p:nvSpPr>
        <p:spPr>
          <a:xfrm>
            <a:off x="1443491" y="2015733"/>
            <a:ext cx="6740389" cy="3424947"/>
          </a:xfrm>
        </p:spPr>
        <p:txBody>
          <a:bodyPr>
            <a:normAutofit fontScale="92500" lnSpcReduction="20000"/>
          </a:bodyPr>
          <a:lstStyle/>
          <a:p>
            <a:pPr>
              <a:buFont typeface="Wingdings" panose="05000000000000000000" pitchFamily="2" charset="2"/>
              <a:buChar char="Ø"/>
            </a:pPr>
            <a:r>
              <a:rPr lang="en-US" dirty="0">
                <a:solidFill>
                  <a:schemeClr val="tx2">
                    <a:lumMod val="90000"/>
                  </a:schemeClr>
                </a:solidFill>
              </a:rPr>
              <a:t>Sale Terms to Consider</a:t>
            </a:r>
          </a:p>
          <a:p>
            <a:pPr lvl="1">
              <a:buFont typeface="Wingdings" panose="05000000000000000000" pitchFamily="2" charset="2"/>
              <a:buChar char="Ø"/>
            </a:pPr>
            <a:r>
              <a:rPr lang="en-US" dirty="0">
                <a:solidFill>
                  <a:schemeClr val="tx2">
                    <a:lumMod val="90000"/>
                  </a:schemeClr>
                </a:solidFill>
              </a:rPr>
              <a:t>Treasurer’s Fee Amount. Typical Range is $100 - $300 per Cert and $100-$150 per subsequent year cert.</a:t>
            </a:r>
          </a:p>
          <a:p>
            <a:pPr lvl="1">
              <a:buFont typeface="Wingdings" panose="05000000000000000000" pitchFamily="2" charset="2"/>
              <a:buChar char="Ø"/>
            </a:pPr>
            <a:r>
              <a:rPr lang="en-US" dirty="0">
                <a:solidFill>
                  <a:schemeClr val="tx2">
                    <a:lumMod val="90000"/>
                  </a:schemeClr>
                </a:solidFill>
              </a:rPr>
              <a:t>Interest Rate.  Set Desired Interest Rate or have it Bid Down?</a:t>
            </a:r>
          </a:p>
          <a:p>
            <a:pPr lvl="2">
              <a:buFont typeface="Wingdings" panose="05000000000000000000" pitchFamily="2" charset="2"/>
              <a:buChar char="Ø"/>
            </a:pPr>
            <a:r>
              <a:rPr lang="en-US" dirty="0">
                <a:solidFill>
                  <a:schemeClr val="tx2">
                    <a:lumMod val="90000"/>
                  </a:schemeClr>
                </a:solidFill>
              </a:rPr>
              <a:t>Include 6% minimum per 5721.30(E)(1)?</a:t>
            </a:r>
          </a:p>
          <a:p>
            <a:pPr lvl="1">
              <a:buFont typeface="Wingdings" panose="05000000000000000000" pitchFamily="2" charset="2"/>
              <a:buChar char="Ø"/>
            </a:pPr>
            <a:r>
              <a:rPr lang="en-US" dirty="0">
                <a:solidFill>
                  <a:schemeClr val="tx2">
                    <a:lumMod val="90000"/>
                  </a:schemeClr>
                </a:solidFill>
              </a:rPr>
              <a:t>Certificate Period. 3, 4, 5, or 6 years?</a:t>
            </a:r>
          </a:p>
          <a:p>
            <a:pPr lvl="1">
              <a:buFont typeface="Wingdings" panose="05000000000000000000" pitchFamily="2" charset="2"/>
              <a:buChar char="Ø"/>
            </a:pPr>
            <a:r>
              <a:rPr lang="en-US" dirty="0">
                <a:solidFill>
                  <a:schemeClr val="tx2">
                    <a:lumMod val="90000"/>
                  </a:schemeClr>
                </a:solidFill>
              </a:rPr>
              <a:t>Time frame for which a Purchaser may initiate foreclosure?</a:t>
            </a:r>
          </a:p>
          <a:p>
            <a:pPr lvl="1">
              <a:buFont typeface="Wingdings" panose="05000000000000000000" pitchFamily="2" charset="2"/>
              <a:buChar char="Ø"/>
            </a:pPr>
            <a:r>
              <a:rPr lang="en-US" dirty="0">
                <a:solidFill>
                  <a:schemeClr val="tx2">
                    <a:lumMod val="90000"/>
                  </a:schemeClr>
                </a:solidFill>
              </a:rPr>
              <a:t>Foreclosure through County Prosecutor, allow Private Counsel, or both?</a:t>
            </a:r>
          </a:p>
          <a:p>
            <a:pPr lvl="1">
              <a:buFont typeface="Wingdings" panose="05000000000000000000" pitchFamily="2" charset="2"/>
              <a:buChar char="Ø"/>
            </a:pPr>
            <a:r>
              <a:rPr lang="en-US" dirty="0">
                <a:solidFill>
                  <a:schemeClr val="tx2">
                    <a:lumMod val="90000"/>
                  </a:schemeClr>
                </a:solidFill>
              </a:rPr>
              <a:t>Collections Responsibilities for the Purchaser?</a:t>
            </a:r>
          </a:p>
          <a:p>
            <a:pPr lvl="2">
              <a:buFont typeface="Wingdings" panose="05000000000000000000" pitchFamily="2" charset="2"/>
              <a:buChar char="Ø"/>
            </a:pPr>
            <a:r>
              <a:rPr lang="en-US" dirty="0">
                <a:solidFill>
                  <a:schemeClr val="tx2">
                    <a:lumMod val="90000"/>
                  </a:schemeClr>
                </a:solidFill>
              </a:rPr>
              <a:t>Noticing, Payment Processing, Reporting, Live 800-Number?</a:t>
            </a:r>
          </a:p>
          <a:p>
            <a:pPr lvl="1">
              <a:buFont typeface="Wingdings" panose="05000000000000000000" pitchFamily="2" charset="2"/>
              <a:buChar char="Ø"/>
            </a:pPr>
            <a:r>
              <a:rPr lang="en-US" dirty="0">
                <a:solidFill>
                  <a:schemeClr val="tx2">
                    <a:lumMod val="90000"/>
                  </a:schemeClr>
                </a:solidFill>
              </a:rPr>
              <a:t>Length of Purchase Agreement? Annual or Multi-year?</a:t>
            </a:r>
          </a:p>
          <a:p>
            <a:pPr lvl="1">
              <a:buFont typeface="Wingdings" panose="05000000000000000000" pitchFamily="2" charset="2"/>
              <a:buChar char="Ø"/>
            </a:pPr>
            <a:endParaRPr lang="en-US" dirty="0">
              <a:solidFill>
                <a:schemeClr val="tx2">
                  <a:lumMod val="90000"/>
                </a:schemeClr>
              </a:solidFill>
            </a:endParaRPr>
          </a:p>
          <a:p>
            <a:pPr lvl="2">
              <a:buFont typeface="Wingdings" panose="05000000000000000000" pitchFamily="2" charset="2"/>
              <a:buChar char="Ø"/>
            </a:pPr>
            <a:endParaRPr lang="en-US" dirty="0">
              <a:solidFill>
                <a:schemeClr val="tx2">
                  <a:lumMod val="90000"/>
                </a:schemeClr>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C5FBEE7-374A-475A-AA7D-041E4FAD3C67}" type="slidenum">
              <a:rPr lang="en-US" smtClean="0"/>
              <a:pPr>
                <a:defRPr/>
              </a:pPr>
              <a:t>5</a:t>
            </a:fld>
            <a:endParaRPr lang="en-US"/>
          </a:p>
        </p:txBody>
      </p:sp>
      <p:pic>
        <p:nvPicPr>
          <p:cNvPr id="5" name="Picture 4"/>
          <p:cNvPicPr>
            <a:picLocks noChangeAspect="1"/>
          </p:cNvPicPr>
          <p:nvPr/>
        </p:nvPicPr>
        <p:blipFill>
          <a:blip r:embed="rId2"/>
          <a:stretch>
            <a:fillRect/>
          </a:stretch>
        </p:blipFill>
        <p:spPr>
          <a:xfrm>
            <a:off x="8671318" y="6435066"/>
            <a:ext cx="408467" cy="414564"/>
          </a:xfrm>
          <a:prstGeom prst="rect">
            <a:avLst/>
          </a:prstGeom>
        </p:spPr>
      </p:pic>
    </p:spTree>
    <p:extLst>
      <p:ext uri="{BB962C8B-B14F-4D97-AF65-F5344CB8AC3E}">
        <p14:creationId xmlns:p14="http://schemas.microsoft.com/office/powerpoint/2010/main" val="3076406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520"/>
            <a:ext cx="6571343" cy="1049235"/>
          </a:xfrm>
        </p:spPr>
        <p:txBody>
          <a:bodyPr>
            <a:noAutofit/>
          </a:bodyPr>
          <a:lstStyle/>
          <a:p>
            <a:r>
              <a:rPr lang="en-US" sz="2800" dirty="0"/>
              <a:t>5721.33 The negotiated sale</a:t>
            </a:r>
            <a:br>
              <a:rPr lang="en-US" sz="2800" dirty="0"/>
            </a:br>
            <a:r>
              <a:rPr lang="en-US" sz="2000" i="1" dirty="0"/>
              <a:t>Lien sale best practices</a:t>
            </a:r>
            <a:endParaRPr lang="en-US" sz="2800" i="1" dirty="0"/>
          </a:p>
        </p:txBody>
      </p:sp>
      <p:sp>
        <p:nvSpPr>
          <p:cNvPr id="3" name="Content Placeholder 2"/>
          <p:cNvSpPr>
            <a:spLocks noGrp="1"/>
          </p:cNvSpPr>
          <p:nvPr>
            <p:ph idx="1"/>
          </p:nvPr>
        </p:nvSpPr>
        <p:spPr>
          <a:xfrm>
            <a:off x="1443491" y="2015733"/>
            <a:ext cx="6740389" cy="3424947"/>
          </a:xfrm>
        </p:spPr>
        <p:txBody>
          <a:bodyPr>
            <a:normAutofit fontScale="85000" lnSpcReduction="10000"/>
          </a:bodyPr>
          <a:lstStyle/>
          <a:p>
            <a:pPr>
              <a:buFont typeface="Wingdings" panose="05000000000000000000" pitchFamily="2" charset="2"/>
              <a:buChar char="Ø"/>
            </a:pPr>
            <a:r>
              <a:rPr lang="en-US" dirty="0">
                <a:solidFill>
                  <a:schemeClr val="tx2">
                    <a:lumMod val="90000"/>
                  </a:schemeClr>
                </a:solidFill>
              </a:rPr>
              <a:t>Best Practices leading up to a Certificate Sale</a:t>
            </a:r>
          </a:p>
          <a:p>
            <a:pPr lvl="1">
              <a:buFont typeface="Wingdings" panose="05000000000000000000" pitchFamily="2" charset="2"/>
              <a:buChar char="Ø"/>
            </a:pPr>
            <a:r>
              <a:rPr lang="en-US" dirty="0">
                <a:solidFill>
                  <a:schemeClr val="tx2">
                    <a:lumMod val="90000"/>
                  </a:schemeClr>
                </a:solidFill>
              </a:rPr>
              <a:t>To maximize payment PRIOR to the lien sale, in addition to the required noticing, post an unfiltered “Available for Certificate Sale list” online to the Treasurer’s website.</a:t>
            </a:r>
          </a:p>
          <a:p>
            <a:pPr lvl="1">
              <a:buFont typeface="Wingdings" panose="05000000000000000000" pitchFamily="2" charset="2"/>
              <a:buChar char="Ø"/>
            </a:pPr>
            <a:r>
              <a:rPr lang="en-US" dirty="0">
                <a:solidFill>
                  <a:schemeClr val="tx2">
                    <a:lumMod val="90000"/>
                  </a:schemeClr>
                </a:solidFill>
              </a:rPr>
              <a:t>Remove troubled parcels from the final sale list. Parcels w/ </a:t>
            </a:r>
            <a:r>
              <a:rPr lang="en-US" dirty="0"/>
              <a:t>significant blight, environmental issues, pending foreclosures,  and/or Tax Appeal.</a:t>
            </a:r>
          </a:p>
          <a:p>
            <a:pPr lvl="1">
              <a:buFont typeface="Wingdings" panose="05000000000000000000" pitchFamily="2" charset="2"/>
              <a:buChar char="Ø"/>
            </a:pPr>
            <a:r>
              <a:rPr lang="en-US" dirty="0">
                <a:solidFill>
                  <a:schemeClr val="tx2">
                    <a:lumMod val="90000"/>
                  </a:schemeClr>
                </a:solidFill>
              </a:rPr>
              <a:t>Consider the 6% minimum interest penalty provision per 5721.30(E)(1). Attracts investors, can lower the annual interest rate offered, and incentivizes purchasers to notify taxpayers.</a:t>
            </a:r>
          </a:p>
          <a:p>
            <a:pPr lvl="1">
              <a:buFont typeface="Wingdings" panose="05000000000000000000" pitchFamily="2" charset="2"/>
              <a:buChar char="Ø"/>
            </a:pPr>
            <a:r>
              <a:rPr lang="en-US" dirty="0">
                <a:solidFill>
                  <a:schemeClr val="tx2">
                    <a:lumMod val="90000"/>
                  </a:schemeClr>
                </a:solidFill>
              </a:rPr>
              <a:t>Advertise the sale. Consider notifying the National Tax Lien Association (NTLA). </a:t>
            </a:r>
          </a:p>
          <a:p>
            <a:pPr lvl="1">
              <a:buFont typeface="Wingdings" panose="05000000000000000000" pitchFamily="2" charset="2"/>
              <a:buChar char="Ø"/>
            </a:pPr>
            <a:r>
              <a:rPr lang="en-US" dirty="0">
                <a:solidFill>
                  <a:schemeClr val="tx2">
                    <a:lumMod val="90000"/>
                  </a:schemeClr>
                </a:solidFill>
              </a:rPr>
              <a:t>Vet the bidders’ servicing capabilities, track record, financial capacity, and REO experience.</a:t>
            </a: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2">
              <a:buFont typeface="Wingdings" panose="05000000000000000000" pitchFamily="2" charset="2"/>
              <a:buChar char="Ø"/>
            </a:pPr>
            <a:endParaRPr lang="en-US" dirty="0">
              <a:solidFill>
                <a:schemeClr val="tx2">
                  <a:lumMod val="90000"/>
                </a:schemeClr>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C5FBEE7-374A-475A-AA7D-041E4FAD3C67}" type="slidenum">
              <a:rPr lang="en-US" smtClean="0"/>
              <a:pPr>
                <a:defRPr/>
              </a:pPr>
              <a:t>6</a:t>
            </a:fld>
            <a:endParaRPr lang="en-US"/>
          </a:p>
        </p:txBody>
      </p:sp>
      <p:pic>
        <p:nvPicPr>
          <p:cNvPr id="5" name="Picture 4"/>
          <p:cNvPicPr>
            <a:picLocks noChangeAspect="1"/>
          </p:cNvPicPr>
          <p:nvPr/>
        </p:nvPicPr>
        <p:blipFill>
          <a:blip r:embed="rId2"/>
          <a:stretch>
            <a:fillRect/>
          </a:stretch>
        </p:blipFill>
        <p:spPr>
          <a:xfrm>
            <a:off x="8671318" y="6435066"/>
            <a:ext cx="408467" cy="414564"/>
          </a:xfrm>
          <a:prstGeom prst="rect">
            <a:avLst/>
          </a:prstGeom>
        </p:spPr>
      </p:pic>
    </p:spTree>
    <p:extLst>
      <p:ext uri="{BB962C8B-B14F-4D97-AF65-F5344CB8AC3E}">
        <p14:creationId xmlns:p14="http://schemas.microsoft.com/office/powerpoint/2010/main" val="378375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520"/>
            <a:ext cx="6571343" cy="1049235"/>
          </a:xfrm>
        </p:spPr>
        <p:txBody>
          <a:bodyPr>
            <a:noAutofit/>
          </a:bodyPr>
          <a:lstStyle/>
          <a:p>
            <a:r>
              <a:rPr lang="en-US" sz="2800" dirty="0"/>
              <a:t>5721.33 The negotiated sale</a:t>
            </a:r>
            <a:br>
              <a:rPr lang="en-US" sz="2800" dirty="0"/>
            </a:br>
            <a:r>
              <a:rPr lang="en-US" sz="2000" i="1" dirty="0"/>
              <a:t>Lien sale best practices…continued</a:t>
            </a:r>
            <a:endParaRPr lang="en-US" sz="2800" i="1" dirty="0"/>
          </a:p>
        </p:txBody>
      </p:sp>
      <p:sp>
        <p:nvSpPr>
          <p:cNvPr id="3" name="Content Placeholder 2"/>
          <p:cNvSpPr>
            <a:spLocks noGrp="1"/>
          </p:cNvSpPr>
          <p:nvPr>
            <p:ph idx="1"/>
          </p:nvPr>
        </p:nvSpPr>
        <p:spPr>
          <a:xfrm>
            <a:off x="1443491" y="2015733"/>
            <a:ext cx="6740389" cy="3424947"/>
          </a:xfrm>
        </p:spPr>
        <p:txBody>
          <a:bodyPr>
            <a:normAutofit lnSpcReduction="10000"/>
          </a:bodyPr>
          <a:lstStyle/>
          <a:p>
            <a:pPr>
              <a:buFont typeface="Wingdings" panose="05000000000000000000" pitchFamily="2" charset="2"/>
              <a:buChar char="Ø"/>
            </a:pPr>
            <a:r>
              <a:rPr lang="en-US" dirty="0">
                <a:solidFill>
                  <a:schemeClr val="tx2">
                    <a:lumMod val="90000"/>
                  </a:schemeClr>
                </a:solidFill>
              </a:rPr>
              <a:t>Best Practices for the Purchase Agreement &amp; Post Sale</a:t>
            </a:r>
          </a:p>
          <a:p>
            <a:pPr lvl="1">
              <a:buFont typeface="Wingdings" panose="05000000000000000000" pitchFamily="2" charset="2"/>
              <a:buChar char="Ø"/>
            </a:pPr>
            <a:r>
              <a:rPr lang="en-US" dirty="0">
                <a:solidFill>
                  <a:schemeClr val="tx2">
                    <a:lumMod val="90000"/>
                  </a:schemeClr>
                </a:solidFill>
              </a:rPr>
              <a:t>Set clear noticing requirements.</a:t>
            </a:r>
          </a:p>
          <a:p>
            <a:pPr lvl="2">
              <a:buFont typeface="Wingdings" panose="05000000000000000000" pitchFamily="2" charset="2"/>
              <a:buChar char="Ø"/>
            </a:pPr>
            <a:r>
              <a:rPr lang="en-US" dirty="0">
                <a:solidFill>
                  <a:schemeClr val="tx2">
                    <a:lumMod val="90000"/>
                  </a:schemeClr>
                </a:solidFill>
              </a:rPr>
              <a:t>Annual, bi-annual, or quarterly noticing.</a:t>
            </a:r>
          </a:p>
          <a:p>
            <a:pPr lvl="1">
              <a:buFont typeface="Wingdings" panose="05000000000000000000" pitchFamily="2" charset="2"/>
              <a:buChar char="Ø"/>
            </a:pPr>
            <a:r>
              <a:rPr lang="en-US" dirty="0">
                <a:solidFill>
                  <a:schemeClr val="tx2">
                    <a:lumMod val="90000"/>
                  </a:schemeClr>
                </a:solidFill>
              </a:rPr>
              <a:t>Set clear recoverable cost limitations. For example:</a:t>
            </a:r>
          </a:p>
          <a:p>
            <a:pPr lvl="2">
              <a:buFont typeface="Wingdings" panose="05000000000000000000" pitchFamily="2" charset="2"/>
              <a:buChar char="Ø"/>
            </a:pPr>
            <a:r>
              <a:rPr lang="en-US" dirty="0">
                <a:solidFill>
                  <a:schemeClr val="tx2">
                    <a:lumMod val="90000"/>
                  </a:schemeClr>
                </a:solidFill>
              </a:rPr>
              <a:t>Purchasers can recover a maximum of $ x per notice send.</a:t>
            </a:r>
          </a:p>
          <a:p>
            <a:pPr lvl="2">
              <a:buFont typeface="Wingdings" panose="05000000000000000000" pitchFamily="2" charset="2"/>
              <a:buChar char="Ø"/>
            </a:pPr>
            <a:r>
              <a:rPr lang="en-US" dirty="0">
                <a:solidFill>
                  <a:schemeClr val="tx2">
                    <a:lumMod val="90000"/>
                  </a:schemeClr>
                </a:solidFill>
              </a:rPr>
              <a:t>Purchasers can recover a max of $ x per Payment Plan administrative fee.</a:t>
            </a:r>
          </a:p>
          <a:p>
            <a:pPr lvl="2">
              <a:buFont typeface="Wingdings" panose="05000000000000000000" pitchFamily="2" charset="2"/>
              <a:buChar char="Ø"/>
            </a:pPr>
            <a:r>
              <a:rPr lang="en-US" dirty="0">
                <a:solidFill>
                  <a:schemeClr val="tx2">
                    <a:lumMod val="90000"/>
                  </a:schemeClr>
                </a:solidFill>
              </a:rPr>
              <a:t>When using Private Counsel, $ x may be charged per each foreclosure step. </a:t>
            </a:r>
          </a:p>
          <a:p>
            <a:pPr lvl="1">
              <a:buFont typeface="Wingdings" panose="05000000000000000000" pitchFamily="2" charset="2"/>
              <a:buChar char="Ø"/>
            </a:pPr>
            <a:r>
              <a:rPr lang="en-US" dirty="0">
                <a:solidFill>
                  <a:schemeClr val="tx2">
                    <a:lumMod val="90000"/>
                  </a:schemeClr>
                </a:solidFill>
              </a:rPr>
              <a:t>Set clear reporting &amp; certificate release requirements</a:t>
            </a:r>
          </a:p>
          <a:p>
            <a:pPr lvl="2">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2">
              <a:buFont typeface="Wingdings" panose="05000000000000000000" pitchFamily="2" charset="2"/>
              <a:buChar char="Ø"/>
            </a:pPr>
            <a:endParaRPr lang="en-US" dirty="0">
              <a:solidFill>
                <a:schemeClr val="tx2">
                  <a:lumMod val="90000"/>
                </a:schemeClr>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C5FBEE7-374A-475A-AA7D-041E4FAD3C67}" type="slidenum">
              <a:rPr lang="en-US" smtClean="0"/>
              <a:pPr>
                <a:defRPr/>
              </a:pPr>
              <a:t>7</a:t>
            </a:fld>
            <a:endParaRPr lang="en-US"/>
          </a:p>
        </p:txBody>
      </p:sp>
      <p:pic>
        <p:nvPicPr>
          <p:cNvPr id="5" name="Picture 4"/>
          <p:cNvPicPr>
            <a:picLocks noChangeAspect="1"/>
          </p:cNvPicPr>
          <p:nvPr/>
        </p:nvPicPr>
        <p:blipFill>
          <a:blip r:embed="rId2"/>
          <a:stretch>
            <a:fillRect/>
          </a:stretch>
        </p:blipFill>
        <p:spPr>
          <a:xfrm>
            <a:off x="8671318" y="6435066"/>
            <a:ext cx="408467" cy="414564"/>
          </a:xfrm>
          <a:prstGeom prst="rect">
            <a:avLst/>
          </a:prstGeom>
        </p:spPr>
      </p:pic>
    </p:spTree>
    <p:extLst>
      <p:ext uri="{BB962C8B-B14F-4D97-AF65-F5344CB8AC3E}">
        <p14:creationId xmlns:p14="http://schemas.microsoft.com/office/powerpoint/2010/main" val="382543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520"/>
            <a:ext cx="6571343" cy="1049235"/>
          </a:xfrm>
        </p:spPr>
        <p:txBody>
          <a:bodyPr>
            <a:noAutofit/>
          </a:bodyPr>
          <a:lstStyle/>
          <a:p>
            <a:r>
              <a:rPr lang="en-US" sz="2000" dirty="0"/>
              <a:t>How technology can make the post-sale servicing process more efficient,  transparent, and convenient</a:t>
            </a:r>
            <a:endParaRPr lang="en-US" sz="2000" i="1" dirty="0"/>
          </a:p>
        </p:txBody>
      </p:sp>
      <p:sp>
        <p:nvSpPr>
          <p:cNvPr id="3" name="Content Placeholder 2"/>
          <p:cNvSpPr>
            <a:spLocks noGrp="1"/>
          </p:cNvSpPr>
          <p:nvPr>
            <p:ph idx="1"/>
          </p:nvPr>
        </p:nvSpPr>
        <p:spPr>
          <a:xfrm>
            <a:off x="1443491" y="2015733"/>
            <a:ext cx="6740389" cy="3424947"/>
          </a:xfrm>
        </p:spPr>
        <p:txBody>
          <a:bodyPr>
            <a:normAutofit/>
          </a:bodyPr>
          <a:lstStyle/>
          <a:p>
            <a:pPr>
              <a:buFont typeface="Wingdings" panose="05000000000000000000" pitchFamily="2" charset="2"/>
              <a:buChar char="Ø"/>
            </a:pPr>
            <a:r>
              <a:rPr lang="en-US" dirty="0">
                <a:solidFill>
                  <a:schemeClr val="tx2">
                    <a:lumMod val="90000"/>
                  </a:schemeClr>
                </a:solidFill>
              </a:rPr>
              <a:t> </a:t>
            </a:r>
            <a:r>
              <a:rPr lang="en-US" sz="1400" dirty="0">
                <a:solidFill>
                  <a:schemeClr val="tx2">
                    <a:lumMod val="90000"/>
                  </a:schemeClr>
                </a:solidFill>
              </a:rPr>
              <a:t>One of the biggest concerns with lien sales is the loss of control and visibility into the collections process once it is passed to the Servicer. However, with technology, third party purchasers and servicers can (and should) feel like an extension of the Treasurer’s office.</a:t>
            </a:r>
          </a:p>
          <a:p>
            <a:pPr>
              <a:buFont typeface="Wingdings" panose="05000000000000000000" pitchFamily="2" charset="2"/>
              <a:buChar char="Ø"/>
            </a:pPr>
            <a:r>
              <a:rPr lang="en-US" sz="1400" dirty="0"/>
              <a:t>Treasurer’s Offices have 24-7 access to view real-time details on Certificates that have been assigned to a 3</a:t>
            </a:r>
            <a:r>
              <a:rPr lang="en-US" sz="1400" baseline="30000" dirty="0"/>
              <a:t>rd</a:t>
            </a:r>
            <a:r>
              <a:rPr lang="en-US" sz="1400" dirty="0"/>
              <a:t> Party Purchaser.</a:t>
            </a:r>
          </a:p>
          <a:p>
            <a:pPr lvl="1">
              <a:buFont typeface="Wingdings" panose="05000000000000000000" pitchFamily="2" charset="2"/>
              <a:buChar char="Ø"/>
            </a:pPr>
            <a:r>
              <a:rPr lang="en-US" sz="1400" dirty="0">
                <a:solidFill>
                  <a:schemeClr val="tx2">
                    <a:lumMod val="90000"/>
                  </a:schemeClr>
                </a:solidFill>
              </a:rPr>
              <a:t>Live Demo of Servicing Platform</a:t>
            </a:r>
          </a:p>
          <a:p>
            <a:pPr lvl="2">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marL="457200" lvl="1" indent="0">
              <a:buNone/>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1">
              <a:buFont typeface="Wingdings" panose="05000000000000000000" pitchFamily="2" charset="2"/>
              <a:buChar char="Ø"/>
            </a:pPr>
            <a:endParaRPr lang="en-US" dirty="0">
              <a:solidFill>
                <a:schemeClr val="tx2">
                  <a:lumMod val="90000"/>
                </a:schemeClr>
              </a:solidFill>
            </a:endParaRPr>
          </a:p>
          <a:p>
            <a:pPr lvl="2">
              <a:buFont typeface="Wingdings" panose="05000000000000000000" pitchFamily="2" charset="2"/>
              <a:buChar char="Ø"/>
            </a:pPr>
            <a:endParaRPr lang="en-US" dirty="0">
              <a:solidFill>
                <a:schemeClr val="tx2">
                  <a:lumMod val="90000"/>
                </a:schemeClr>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C5FBEE7-374A-475A-AA7D-041E4FAD3C67}" type="slidenum">
              <a:rPr lang="en-US" smtClean="0"/>
              <a:pPr>
                <a:defRPr/>
              </a:pPr>
              <a:t>8</a:t>
            </a:fld>
            <a:endParaRPr lang="en-US"/>
          </a:p>
        </p:txBody>
      </p:sp>
      <p:pic>
        <p:nvPicPr>
          <p:cNvPr id="5" name="Picture 4"/>
          <p:cNvPicPr>
            <a:picLocks noChangeAspect="1"/>
          </p:cNvPicPr>
          <p:nvPr/>
        </p:nvPicPr>
        <p:blipFill>
          <a:blip r:embed="rId2"/>
          <a:stretch>
            <a:fillRect/>
          </a:stretch>
        </p:blipFill>
        <p:spPr>
          <a:xfrm>
            <a:off x="8671318" y="6435066"/>
            <a:ext cx="408467" cy="414564"/>
          </a:xfrm>
          <a:prstGeom prst="rect">
            <a:avLst/>
          </a:prstGeom>
        </p:spPr>
      </p:pic>
      <p:pic>
        <p:nvPicPr>
          <p:cNvPr id="6" name="Picture 5">
            <a:extLst>
              <a:ext uri="{FF2B5EF4-FFF2-40B4-BE49-F238E27FC236}">
                <a16:creationId xmlns:a16="http://schemas.microsoft.com/office/drawing/2014/main" xmlns="" id="{FA343C00-ACB5-41FD-9EDB-38E74149DAC0}"/>
              </a:ext>
            </a:extLst>
          </p:cNvPr>
          <p:cNvPicPr>
            <a:picLocks noChangeAspect="1"/>
          </p:cNvPicPr>
          <p:nvPr/>
        </p:nvPicPr>
        <p:blipFill>
          <a:blip r:embed="rId3"/>
          <a:stretch>
            <a:fillRect/>
          </a:stretch>
        </p:blipFill>
        <p:spPr>
          <a:xfrm>
            <a:off x="3413779" y="4103370"/>
            <a:ext cx="2041599" cy="2037726"/>
          </a:xfrm>
          <a:prstGeom prst="rect">
            <a:avLst/>
          </a:prstGeom>
        </p:spPr>
      </p:pic>
    </p:spTree>
    <p:extLst>
      <p:ext uri="{BB962C8B-B14F-4D97-AF65-F5344CB8AC3E}">
        <p14:creationId xmlns:p14="http://schemas.microsoft.com/office/powerpoint/2010/main" val="1535362480"/>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46800" rIns="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000" b="1" i="0" u="none" strike="noStrike" cap="none" normalizeH="0" baseline="-2500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46800" rIns="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000" b="1" i="0" u="none" strike="noStrike" cap="none" normalizeH="0" baseline="-2500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35387</TotalTime>
  <Words>1310</Words>
  <Application>Microsoft Macintosh PowerPoint</Application>
  <PresentationFormat>Letter Paper (8.5x11 in)</PresentationFormat>
  <Paragraphs>197</Paragraphs>
  <Slides>12</Slides>
  <Notes>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Custom Design</vt:lpstr>
      <vt:lpstr>Gallery</vt:lpstr>
      <vt:lpstr>PowerPoint Presentation</vt:lpstr>
      <vt:lpstr>Table of Contents</vt:lpstr>
      <vt:lpstr>Benefits of tax Lien Sales Why 30 states and 40 Ohio Counties choose to sell liens</vt:lpstr>
      <vt:lpstr>Public auction vs. negotiated sale O.R.C. Certificate sale options</vt:lpstr>
      <vt:lpstr>5721.33 The negotiated sale Common sale formats</vt:lpstr>
      <vt:lpstr>5721.33 The negotiated sale Common sale Terms</vt:lpstr>
      <vt:lpstr>5721.33 The negotiated sale Lien sale best practices</vt:lpstr>
      <vt:lpstr>5721.33 The negotiated sale Lien sale best practices…continued</vt:lpstr>
      <vt:lpstr>How technology can make the post-sale servicing process more efficient,  transparent, and convenient</vt:lpstr>
      <vt:lpstr>FIG CAPITAL INVESTMENTS, LLC Company Overview  </vt:lpstr>
      <vt:lpstr>FIG CAPITAL INVESTMENTS, LLC Servicing and Collections  </vt:lpstr>
      <vt:lpstr>FIG CAPITAL INVESTMENTS, LLC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GFI Presentation</dc:title>
  <dc:creator>John Finch</dc:creator>
  <cp:lastModifiedBy>Sheila Fox</cp:lastModifiedBy>
  <cp:revision>2526</cp:revision>
  <cp:lastPrinted>2017-08-22T15:47:39Z</cp:lastPrinted>
  <dcterms:created xsi:type="dcterms:W3CDTF">2010-10-20T00:45:12Z</dcterms:created>
  <dcterms:modified xsi:type="dcterms:W3CDTF">2018-11-09T15:30:18Z</dcterms:modified>
</cp:coreProperties>
</file>